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Lst>
  <p:notesMasterIdLst>
    <p:notesMasterId r:id="rId41"/>
  </p:notesMasterIdLst>
  <p:sldIdLst>
    <p:sldId id="259" r:id="rId2"/>
    <p:sldId id="295" r:id="rId3"/>
    <p:sldId id="296" r:id="rId4"/>
    <p:sldId id="297" r:id="rId5"/>
    <p:sldId id="298" r:id="rId6"/>
    <p:sldId id="299" r:id="rId7"/>
    <p:sldId id="324" r:id="rId8"/>
    <p:sldId id="325" r:id="rId9"/>
    <p:sldId id="327" r:id="rId10"/>
    <p:sldId id="326" r:id="rId11"/>
    <p:sldId id="328" r:id="rId12"/>
    <p:sldId id="329" r:id="rId13"/>
    <p:sldId id="301" r:id="rId14"/>
    <p:sldId id="302" r:id="rId15"/>
    <p:sldId id="303" r:id="rId16"/>
    <p:sldId id="330" r:id="rId17"/>
    <p:sldId id="304" r:id="rId18"/>
    <p:sldId id="305" r:id="rId19"/>
    <p:sldId id="331" r:id="rId20"/>
    <p:sldId id="306" r:id="rId21"/>
    <p:sldId id="307" r:id="rId22"/>
    <p:sldId id="308" r:id="rId23"/>
    <p:sldId id="334" r:id="rId24"/>
    <p:sldId id="335" r:id="rId25"/>
    <p:sldId id="336" r:id="rId26"/>
    <p:sldId id="337" r:id="rId27"/>
    <p:sldId id="338" r:id="rId28"/>
    <p:sldId id="339" r:id="rId29"/>
    <p:sldId id="345" r:id="rId30"/>
    <p:sldId id="346" r:id="rId31"/>
    <p:sldId id="340" r:id="rId32"/>
    <p:sldId id="341" r:id="rId33"/>
    <p:sldId id="342" r:id="rId34"/>
    <p:sldId id="343" r:id="rId35"/>
    <p:sldId id="319" r:id="rId36"/>
    <p:sldId id="320" r:id="rId37"/>
    <p:sldId id="322" r:id="rId38"/>
    <p:sldId id="323" r:id="rId39"/>
    <p:sldId id="294" r:id="rId4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51"/>
    <p:restoredTop sz="92033"/>
  </p:normalViewPr>
  <p:slideViewPr>
    <p:cSldViewPr>
      <p:cViewPr varScale="1">
        <p:scale>
          <a:sx n="116" d="100"/>
          <a:sy n="116" d="100"/>
        </p:scale>
        <p:origin x="1728" y="19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tiff>
</file>

<file path=ppt/media/image2.tiff>
</file>

<file path=ppt/media/image3.tiff>
</file>

<file path=ppt/media/image4.tif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62B1D6-8B29-4576-8BF9-C029168734D1}" type="datetimeFigureOut">
              <a:rPr lang="zh-CN" altLang="en-US" smtClean="0"/>
              <a:t>2019/9/2</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75B0B3-4BDA-47AE-8AAF-04CE7632D5A3}" type="slidenum">
              <a:rPr lang="zh-CN" altLang="en-US" smtClean="0"/>
              <a:t>‹#›</a:t>
            </a:fld>
            <a:endParaRPr lang="zh-CN" altLang="en-US"/>
          </a:p>
        </p:txBody>
      </p:sp>
    </p:spTree>
    <p:extLst>
      <p:ext uri="{BB962C8B-B14F-4D97-AF65-F5344CB8AC3E}">
        <p14:creationId xmlns:p14="http://schemas.microsoft.com/office/powerpoint/2010/main" val="4195944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a:t>
            </a:r>
            <a:r>
              <a:rPr lang="zh-CN" altLang="en-US" dirty="0"/>
              <a:t>语言，机器语言，汇编语言</a:t>
            </a:r>
            <a:endParaRPr lang="en-US" dirty="0"/>
          </a:p>
        </p:txBody>
      </p:sp>
      <p:sp>
        <p:nvSpPr>
          <p:cNvPr id="4" name="Slide Number Placeholder 3"/>
          <p:cNvSpPr>
            <a:spLocks noGrp="1"/>
          </p:cNvSpPr>
          <p:nvPr>
            <p:ph type="sldNum" sz="quarter" idx="10"/>
          </p:nvPr>
        </p:nvSpPr>
        <p:spPr/>
        <p:txBody>
          <a:bodyPr/>
          <a:lstStyle/>
          <a:p>
            <a:fld id="{BB75B0B3-4BDA-47AE-8AAF-04CE7632D5A3}" type="slidenum">
              <a:rPr lang="zh-CN" altLang="en-US" smtClean="0"/>
              <a:t>5</a:t>
            </a:fld>
            <a:endParaRPr lang="zh-CN" altLang="en-US"/>
          </a:p>
        </p:txBody>
      </p:sp>
    </p:spTree>
    <p:extLst>
      <p:ext uri="{BB962C8B-B14F-4D97-AF65-F5344CB8AC3E}">
        <p14:creationId xmlns:p14="http://schemas.microsoft.com/office/powerpoint/2010/main" val="1285104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5E72B15-E66C-404D-9631-D417D2051164}" type="slidenum">
              <a:rPr lang="en-US" altLang="zh-CN"/>
              <a:pPr/>
              <a:t>9</a:t>
            </a:fld>
            <a:endParaRPr lang="en-US" altLang="zh-CN"/>
          </a:p>
        </p:txBody>
      </p:sp>
      <p:sp>
        <p:nvSpPr>
          <p:cNvPr id="63490" name="Rectangle 2"/>
          <p:cNvSpPr>
            <a:spLocks noGrp="1" noRot="1" noChangeAspect="1" noChangeArrowheads="1" noTextEdit="1"/>
          </p:cNvSpPr>
          <p:nvPr>
            <p:ph type="sldImg"/>
          </p:nvPr>
        </p:nvSpPr>
        <p:spPr>
          <a:ln/>
        </p:spPr>
      </p:sp>
      <p:sp>
        <p:nvSpPr>
          <p:cNvPr id="63492" name="Rectangle 4"/>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292204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dirty="0"/>
              <a:t>单击此处编辑母版副标题样式</a:t>
            </a:r>
          </a:p>
        </p:txBody>
      </p:sp>
      <p:sp>
        <p:nvSpPr>
          <p:cNvPr id="4" name="日期占位符 13"/>
          <p:cNvSpPr>
            <a:spLocks noGrp="1" noChangeArrowheads="1"/>
          </p:cNvSpPr>
          <p:nvPr>
            <p:ph type="dt" sz="half" idx="10"/>
          </p:nvPr>
        </p:nvSpPr>
        <p:spPr>
          <a:ln/>
        </p:spPr>
        <p:txBody>
          <a:bodyPr/>
          <a:lstStyle>
            <a:lvl1pPr>
              <a:defRPr/>
            </a:lvl1pPr>
          </a:lstStyle>
          <a:p>
            <a:pPr>
              <a:defRPr/>
            </a:pPr>
            <a:fld id="{5DEC01EA-BED1-4B3F-88CD-0DD882316650}"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dirty="0">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F14F7C2F-BCBD-A149-8F90-21DECE8FB1A6}"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13"/>
          <p:cNvSpPr>
            <a:spLocks noGrp="1" noChangeArrowheads="1"/>
          </p:cNvSpPr>
          <p:nvPr>
            <p:ph type="dt" sz="half" idx="10"/>
          </p:nvPr>
        </p:nvSpPr>
        <p:spPr>
          <a:ln/>
        </p:spPr>
        <p:txBody>
          <a:bodyPr/>
          <a:lstStyle>
            <a:lvl1pPr>
              <a:defRPr/>
            </a:lvl1pPr>
          </a:lstStyle>
          <a:p>
            <a:pPr>
              <a:defRPr/>
            </a:pPr>
            <a:fld id="{50E44C44-03C6-46DE-AD22-8F2E4D9C083D}"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C98CD7A6-1B93-9844-850A-7A754EAB083E}" type="slidenum">
              <a:rPr lang="en-US" altLang="zh-CN">
                <a:solidFill>
                  <a:srgbClr val="1F497D"/>
                </a:solidFill>
              </a:rPr>
              <a:pPr>
                <a:defRPr/>
              </a:pPr>
              <a:t>‹#›</a:t>
            </a:fld>
            <a:endParaRPr lang="zh-CN" altLang="en-US">
              <a:solidFill>
                <a:srgbClr val="1F497D"/>
              </a:solidFill>
            </a:endParaRPr>
          </a:p>
        </p:txBody>
      </p:sp>
      <p:sp>
        <p:nvSpPr>
          <p:cNvPr id="7"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dirty="0"/>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dirty="0"/>
              <a:t>单击此处编辑母版文本样式</a:t>
            </a:r>
          </a:p>
        </p:txBody>
      </p:sp>
      <p:sp>
        <p:nvSpPr>
          <p:cNvPr id="4" name="日期占位符 13"/>
          <p:cNvSpPr>
            <a:spLocks noGrp="1" noChangeArrowheads="1"/>
          </p:cNvSpPr>
          <p:nvPr>
            <p:ph type="dt" sz="half" idx="10"/>
          </p:nvPr>
        </p:nvSpPr>
        <p:spPr>
          <a:ln/>
        </p:spPr>
        <p:txBody>
          <a:bodyPr/>
          <a:lstStyle>
            <a:lvl1pPr>
              <a:defRPr/>
            </a:lvl1pPr>
          </a:lstStyle>
          <a:p>
            <a:pPr>
              <a:defRPr/>
            </a:pPr>
            <a:fld id="{29D164C4-7FD6-4C12-BF0C-760DA1E4CC06}"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555F886C-0A22-6F4D-BC08-A1674DBCDE43}"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sz="half" idx="1"/>
          </p:nvPr>
        </p:nvSpPr>
        <p:spPr>
          <a:xfrm>
            <a:off x="457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3"/>
          <p:cNvSpPr>
            <a:spLocks noGrp="1" noChangeArrowheads="1"/>
          </p:cNvSpPr>
          <p:nvPr>
            <p:ph type="dt" sz="half" idx="10"/>
          </p:nvPr>
        </p:nvSpPr>
        <p:spPr>
          <a:ln/>
        </p:spPr>
        <p:txBody>
          <a:bodyPr/>
          <a:lstStyle>
            <a:lvl1pPr>
              <a:defRPr/>
            </a:lvl1pPr>
          </a:lstStyle>
          <a:p>
            <a:pPr>
              <a:defRPr/>
            </a:pPr>
            <a:fld id="{AFA7A0A2-59A1-4280-8BD0-4964717E7613}" type="datetime1">
              <a:rPr lang="zh-CN" altLang="en-US" smtClean="0">
                <a:solidFill>
                  <a:srgbClr val="1F497D"/>
                </a:solidFill>
              </a:rPr>
              <a:pPr>
                <a:defRPr/>
              </a:pPr>
              <a:t>2019/9/2</a:t>
            </a:fld>
            <a:endParaRPr lang="zh-CN" altLang="en-US">
              <a:solidFill>
                <a:srgbClr val="1F497D"/>
              </a:solidFill>
            </a:endParaRPr>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7" name="灯片编号占位符 22"/>
          <p:cNvSpPr>
            <a:spLocks noGrp="1" noChangeArrowheads="1"/>
          </p:cNvSpPr>
          <p:nvPr>
            <p:ph type="sldNum" sz="quarter" idx="12"/>
          </p:nvPr>
        </p:nvSpPr>
        <p:spPr>
          <a:ln/>
        </p:spPr>
        <p:txBody>
          <a:bodyPr/>
          <a:lstStyle>
            <a:lvl1pPr>
              <a:defRPr/>
            </a:lvl1pPr>
          </a:lstStyle>
          <a:p>
            <a:pPr>
              <a:defRPr/>
            </a:pPr>
            <a:fld id="{E69122E1-BD46-574B-9943-26C68811A002}" type="slidenum">
              <a:rPr lang="en-US" altLang="zh-CN">
                <a:solidFill>
                  <a:srgbClr val="1F497D"/>
                </a:solidFill>
              </a:rPr>
              <a:pPr>
                <a:defRPr/>
              </a:pPr>
              <a:t>‹#›</a:t>
            </a:fld>
            <a:endParaRPr lang="zh-CN" altLang="en-US">
              <a:solidFill>
                <a:srgbClr val="1F497D"/>
              </a:solidFill>
            </a:endParaRPr>
          </a:p>
        </p:txBody>
      </p:sp>
      <p:sp>
        <p:nvSpPr>
          <p:cNvPr id="8"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850106"/>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268761"/>
            <a:ext cx="4040188"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988842"/>
            <a:ext cx="4040188"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4645025" y="1268761"/>
            <a:ext cx="4041775"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988842"/>
            <a:ext cx="4041775"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13"/>
          <p:cNvSpPr>
            <a:spLocks noGrp="1" noChangeArrowheads="1"/>
          </p:cNvSpPr>
          <p:nvPr>
            <p:ph type="dt" sz="half" idx="10"/>
          </p:nvPr>
        </p:nvSpPr>
        <p:spPr>
          <a:ln/>
        </p:spPr>
        <p:txBody>
          <a:bodyPr/>
          <a:lstStyle>
            <a:lvl1pPr>
              <a:defRPr/>
            </a:lvl1pPr>
          </a:lstStyle>
          <a:p>
            <a:pPr>
              <a:defRPr/>
            </a:pPr>
            <a:fld id="{E80FB6F5-84EC-4E0D-8BF3-115F21188C2E}" type="datetime1">
              <a:rPr lang="zh-CN" altLang="en-US" smtClean="0">
                <a:solidFill>
                  <a:srgbClr val="1F497D"/>
                </a:solidFill>
              </a:rPr>
              <a:pPr>
                <a:defRPr/>
              </a:pPr>
              <a:t>2019/9/2</a:t>
            </a:fld>
            <a:endParaRPr lang="zh-CN" altLang="en-US" dirty="0">
              <a:solidFill>
                <a:srgbClr val="1F497D"/>
              </a:solidFill>
            </a:endParaRPr>
          </a:p>
        </p:txBody>
      </p:sp>
      <p:sp>
        <p:nvSpPr>
          <p:cNvPr id="8"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9" name="灯片编号占位符 22"/>
          <p:cNvSpPr>
            <a:spLocks noGrp="1" noChangeArrowheads="1"/>
          </p:cNvSpPr>
          <p:nvPr>
            <p:ph type="sldNum" sz="quarter" idx="12"/>
          </p:nvPr>
        </p:nvSpPr>
        <p:spPr>
          <a:ln/>
        </p:spPr>
        <p:txBody>
          <a:bodyPr/>
          <a:lstStyle>
            <a:lvl1pPr>
              <a:defRPr/>
            </a:lvl1pPr>
          </a:lstStyle>
          <a:p>
            <a:pPr>
              <a:defRPr/>
            </a:pPr>
            <a:fld id="{F13E8BE7-6E3E-B64D-A23E-8CEB690E7C2B}"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3"/>
          <p:cNvSpPr>
            <a:spLocks noGrp="1" noChangeArrowheads="1"/>
          </p:cNvSpPr>
          <p:nvPr>
            <p:ph type="dt" sz="half" idx="10"/>
          </p:nvPr>
        </p:nvSpPr>
        <p:spPr>
          <a:ln/>
        </p:spPr>
        <p:txBody>
          <a:bodyPr/>
          <a:lstStyle>
            <a:lvl1pPr>
              <a:defRPr/>
            </a:lvl1pPr>
          </a:lstStyle>
          <a:p>
            <a:pPr>
              <a:defRPr/>
            </a:pPr>
            <a:fld id="{B7D22AB1-BFF8-499F-8443-9B2E7839B4F0}" type="datetime1">
              <a:rPr lang="zh-CN" altLang="en-US" smtClean="0">
                <a:solidFill>
                  <a:srgbClr val="1F497D"/>
                </a:solidFill>
              </a:rPr>
              <a:pPr>
                <a:defRPr/>
              </a:pPr>
              <a:t>2019/9/2</a:t>
            </a:fld>
            <a:endParaRPr lang="zh-CN" altLang="en-US">
              <a:solidFill>
                <a:srgbClr val="1F497D"/>
              </a:solidFill>
            </a:endParaRPr>
          </a:p>
        </p:txBody>
      </p:sp>
      <p:sp>
        <p:nvSpPr>
          <p:cNvPr id="4"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5" name="灯片编号占位符 22"/>
          <p:cNvSpPr>
            <a:spLocks noGrp="1" noChangeArrowheads="1"/>
          </p:cNvSpPr>
          <p:nvPr>
            <p:ph type="sldNum" sz="quarter" idx="12"/>
          </p:nvPr>
        </p:nvSpPr>
        <p:spPr>
          <a:ln/>
        </p:spPr>
        <p:txBody>
          <a:bodyPr/>
          <a:lstStyle>
            <a:lvl1pPr>
              <a:defRPr/>
            </a:lvl1pPr>
          </a:lstStyle>
          <a:p>
            <a:pPr>
              <a:defRPr/>
            </a:pPr>
            <a:fld id="{3BCA681B-4702-CB4A-9A29-560E57031AB1}" type="slidenum">
              <a:rPr lang="en-US" altLang="zh-CN">
                <a:solidFill>
                  <a:srgbClr val="1F497D"/>
                </a:solidFill>
              </a:rPr>
              <a:pPr>
                <a:defRPr/>
              </a:pPr>
              <a:t>‹#›</a:t>
            </a:fld>
            <a:endParaRPr lang="zh-CN" altLang="en-US">
              <a:solidFill>
                <a:srgbClr val="1F497D"/>
              </a:solidFill>
            </a:endParaRPr>
          </a:p>
        </p:txBody>
      </p:sp>
      <p:sp>
        <p:nvSpPr>
          <p:cNvPr id="6"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3"/>
          <p:cNvSpPr>
            <a:spLocks noGrp="1" noChangeArrowheads="1"/>
          </p:cNvSpPr>
          <p:nvPr>
            <p:ph type="dt" sz="half" idx="10"/>
          </p:nvPr>
        </p:nvSpPr>
        <p:spPr>
          <a:ln/>
        </p:spPr>
        <p:txBody>
          <a:bodyPr/>
          <a:lstStyle>
            <a:lvl1pPr>
              <a:defRPr/>
            </a:lvl1pPr>
          </a:lstStyle>
          <a:p>
            <a:pPr>
              <a:defRPr/>
            </a:pPr>
            <a:fld id="{A1950706-ECF1-4318-B99A-90D45C6AA0BB}" type="datetime1">
              <a:rPr lang="zh-CN" altLang="en-US" smtClean="0">
                <a:solidFill>
                  <a:srgbClr val="1F497D"/>
                </a:solidFill>
              </a:rPr>
              <a:pPr>
                <a:defRPr/>
              </a:pPr>
              <a:t>2019/9/2</a:t>
            </a:fld>
            <a:endParaRPr lang="zh-CN" altLang="en-US">
              <a:solidFill>
                <a:srgbClr val="1F497D"/>
              </a:solidFill>
            </a:endParaRPr>
          </a:p>
        </p:txBody>
      </p:sp>
      <p:sp>
        <p:nvSpPr>
          <p:cNvPr id="3"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4" name="灯片编号占位符 22"/>
          <p:cNvSpPr>
            <a:spLocks noGrp="1" noChangeArrowheads="1"/>
          </p:cNvSpPr>
          <p:nvPr>
            <p:ph type="sldNum" sz="quarter" idx="12"/>
          </p:nvPr>
        </p:nvSpPr>
        <p:spPr>
          <a:ln/>
        </p:spPr>
        <p:txBody>
          <a:bodyPr/>
          <a:lstStyle>
            <a:lvl1pPr>
              <a:defRPr/>
            </a:lvl1pPr>
          </a:lstStyle>
          <a:p>
            <a:pPr>
              <a:defRPr/>
            </a:pPr>
            <a:fld id="{91646815-98F3-E14D-9C5E-D0E4A86CE9AC}"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21"/>
          <p:cNvSpPr>
            <a:spLocks noGrp="1" noChangeArrowheads="1"/>
          </p:cNvSpPr>
          <p:nvPr>
            <p:ph type="title" idx="4294967295"/>
          </p:nvPr>
        </p:nvSpPr>
        <p:spPr bwMode="auto">
          <a:xfrm>
            <a:off x="457200" y="152400"/>
            <a:ext cx="8229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p>
            <a:pPr lvl="0"/>
            <a:r>
              <a:rPr lang="zh-CN" altLang="en-US">
                <a:sym typeface="Arial" charset="0"/>
              </a:rPr>
              <a:t>单击此处编辑母版标题样式</a:t>
            </a:r>
          </a:p>
        </p:txBody>
      </p:sp>
      <p:sp>
        <p:nvSpPr>
          <p:cNvPr id="1027" name="文本占位符 12"/>
          <p:cNvSpPr>
            <a:spLocks noGrp="1" noChangeArrowheads="1"/>
          </p:cNvSpPr>
          <p:nvPr>
            <p:ph type="body" idx="1"/>
          </p:nvPr>
        </p:nvSpPr>
        <p:spPr bwMode="auto">
          <a:xfrm>
            <a:off x="457200" y="1219200"/>
            <a:ext cx="8229600"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dirty="0">
                <a:sym typeface="Times New Roman" charset="0"/>
              </a:rPr>
              <a:t>单击此处编辑母版文本样式</a:t>
            </a:r>
            <a:endParaRPr lang="zh-CN" dirty="0">
              <a:sym typeface="Times New Roman" charset="0"/>
            </a:endParaRPr>
          </a:p>
          <a:p>
            <a:pPr lvl="1"/>
            <a:r>
              <a:rPr lang="zh-CN" altLang="en-US" dirty="0">
                <a:sym typeface="Times New Roman" charset="0"/>
              </a:rPr>
              <a:t>第二级</a:t>
            </a:r>
            <a:endParaRPr lang="zh-CN" dirty="0">
              <a:sym typeface="Times New Roman" charset="0"/>
            </a:endParaRPr>
          </a:p>
          <a:p>
            <a:pPr lvl="2"/>
            <a:r>
              <a:rPr lang="zh-CN" altLang="en-US" dirty="0">
                <a:sym typeface="Times New Roman" charset="0"/>
              </a:rPr>
              <a:t>第三级</a:t>
            </a:r>
            <a:endParaRPr lang="zh-CN" dirty="0">
              <a:sym typeface="Times New Roman" charset="0"/>
            </a:endParaRPr>
          </a:p>
          <a:p>
            <a:pPr lvl="3"/>
            <a:r>
              <a:rPr lang="zh-CN" altLang="en-US" dirty="0">
                <a:sym typeface="Times New Roman" charset="0"/>
              </a:rPr>
              <a:t>第四级</a:t>
            </a:r>
            <a:endParaRPr lang="zh-CN" dirty="0">
              <a:sym typeface="Times New Roman" charset="0"/>
            </a:endParaRPr>
          </a:p>
          <a:p>
            <a:pPr lvl="4"/>
            <a:r>
              <a:rPr lang="zh-CN" altLang="en-US" dirty="0">
                <a:sym typeface="Times New Roman" charset="0"/>
              </a:rPr>
              <a:t>第五级</a:t>
            </a:r>
          </a:p>
        </p:txBody>
      </p:sp>
      <p:sp>
        <p:nvSpPr>
          <p:cNvPr id="1028" name="日期占位符 13"/>
          <p:cNvSpPr>
            <a:spLocks noGrp="1" noChangeArrowheads="1"/>
          </p:cNvSpPr>
          <p:nvPr>
            <p:ph type="dt" sz="half" idx="2"/>
          </p:nvPr>
        </p:nvSpPr>
        <p:spPr bwMode="auto">
          <a:xfrm>
            <a:off x="6400800" y="6356350"/>
            <a:ext cx="228917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97A33CCD-C3E4-46B0-B1A7-A615C45AAD83}" type="datetime1">
              <a:rPr lang="zh-CN" altLang="en-US" smtClean="0">
                <a:solidFill>
                  <a:srgbClr val="1F497D"/>
                </a:solidFill>
              </a:rPr>
              <a:pPr fontAlgn="base">
                <a:spcBef>
                  <a:spcPct val="0"/>
                </a:spcBef>
                <a:spcAft>
                  <a:spcPct val="0"/>
                </a:spcAft>
                <a:defRPr/>
              </a:pPr>
              <a:t>2019/9/2</a:t>
            </a:fld>
            <a:endParaRPr lang="zh-CN" altLang="en-US">
              <a:solidFill>
                <a:srgbClr val="1F497D"/>
              </a:solidFill>
            </a:endParaRPr>
          </a:p>
        </p:txBody>
      </p:sp>
      <p:sp>
        <p:nvSpPr>
          <p:cNvPr id="1029" name="页脚占位符 2"/>
          <p:cNvSpPr>
            <a:spLocks noGrp="1" noChangeArrowheads="1"/>
          </p:cNvSpPr>
          <p:nvPr>
            <p:ph type="ftr" sz="quarter" idx="3"/>
          </p:nvPr>
        </p:nvSpPr>
        <p:spPr bwMode="auto">
          <a:xfrm>
            <a:off x="2898775" y="6356350"/>
            <a:ext cx="3505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defRPr sz="1400">
                <a:solidFill>
                  <a:schemeClr val="tx2"/>
                </a:solidFill>
                <a:latin typeface="+mn-lt"/>
                <a:ea typeface="MS PMincho" pitchFamily="18" charset="-128"/>
                <a:cs typeface="+mn-cs"/>
                <a:sym typeface="Times New Roman" pitchFamily="18" charset="0"/>
              </a:defRPr>
            </a:lvl1pPr>
          </a:lstStyle>
          <a:p>
            <a:pPr fontAlgn="base">
              <a:spcBef>
                <a:spcPct val="0"/>
              </a:spcBef>
              <a:spcAft>
                <a:spcPct val="0"/>
              </a:spcAft>
              <a:defRPr/>
            </a:pPr>
            <a:endParaRPr lang="zh-CN" altLang="en-US" dirty="0">
              <a:solidFill>
                <a:srgbClr val="1F497D"/>
              </a:solidFill>
            </a:endParaRPr>
          </a:p>
        </p:txBody>
      </p:sp>
      <p:sp>
        <p:nvSpPr>
          <p:cNvPr id="1030" name="灯片编号占位符 22"/>
          <p:cNvSpPr>
            <a:spLocks noGrp="1" noChangeArrowheads="1"/>
          </p:cNvSpPr>
          <p:nvPr>
            <p:ph type="sldNum" sz="quarter" idx="4"/>
          </p:nvPr>
        </p:nvSpPr>
        <p:spPr bwMode="auto">
          <a:xfrm>
            <a:off x="612775" y="6356350"/>
            <a:ext cx="1981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0A699BF4-CA54-C245-A21A-8FEB3FE020E5}" type="slidenum">
              <a:rPr lang="en-US" altLang="zh-CN">
                <a:solidFill>
                  <a:srgbClr val="1F497D"/>
                </a:solidFill>
              </a:rPr>
              <a:pPr fontAlgn="base">
                <a:spcBef>
                  <a:spcPct val="0"/>
                </a:spcBef>
                <a:spcAft>
                  <a:spcPct val="0"/>
                </a:spcAft>
                <a:defRPr/>
              </a:pPr>
              <a:t>‹#›</a:t>
            </a:fld>
            <a:endParaRPr lang="zh-CN" altLang="en-US">
              <a:solidFill>
                <a:srgbClr val="1F497D"/>
              </a:solidFill>
            </a:endParaRPr>
          </a:p>
        </p:txBody>
      </p:sp>
      <p:sp>
        <p:nvSpPr>
          <p:cNvPr id="1031" name="直接连接符 27"/>
          <p:cNvSpPr>
            <a:spLocks noChangeShapeType="1"/>
          </p:cNvSpPr>
          <p:nvPr/>
        </p:nvSpPr>
        <p:spPr bwMode="auto">
          <a:xfrm>
            <a:off x="457200" y="6353175"/>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2" name="直接连接符 28"/>
          <p:cNvSpPr>
            <a:spLocks noChangeShapeType="1"/>
          </p:cNvSpPr>
          <p:nvPr/>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3" name="等腰三角形 9"/>
          <p:cNvSpPr>
            <a:spLocks noChangeAspect="1" noChangeArrowheads="1"/>
          </p:cNvSpPr>
          <p:nvPr/>
        </p:nvSpPr>
        <p:spPr bwMode="auto">
          <a:xfrm rot="5400000">
            <a:off x="419100" y="6467475"/>
            <a:ext cx="190500" cy="120650"/>
          </a:xfrm>
          <a:prstGeom prst="triangle">
            <a:avLst>
              <a:gd name="adj" fmla="val 50000"/>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0"/>
              </a:spcBef>
              <a:spcAft>
                <a:spcPct val="0"/>
              </a:spcAft>
              <a:defRPr/>
            </a:pPr>
            <a:endParaRPr lang="zh-CN" altLang="en-US">
              <a:solidFill>
                <a:srgbClr val="FFFFFF"/>
              </a:solidFill>
              <a:latin typeface="Times New Roman" pitchFamily="18" charset="0"/>
              <a:cs typeface="Times New Roman" pitchFamily="18" charset="0"/>
              <a:sym typeface="Times New Roman" pitchFamily="18" charset="0"/>
            </a:endParaRPr>
          </a:p>
        </p:txBody>
      </p:sp>
    </p:spTree>
    <p:extLst>
      <p:ext uri="{BB962C8B-B14F-4D97-AF65-F5344CB8AC3E}">
        <p14:creationId xmlns:p14="http://schemas.microsoft.com/office/powerpoint/2010/main" val="58008031"/>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Lst>
  <p:hf hdr="0" ftr="0" dt="0"/>
  <p:txStyles>
    <p:titleStyle>
      <a:lvl1pPr algn="l" rtl="0" eaLnBrk="0" fontAlgn="base" hangingPunct="0">
        <a:spcBef>
          <a:spcPct val="0"/>
        </a:spcBef>
        <a:spcAft>
          <a:spcPct val="0"/>
        </a:spcAft>
        <a:defRPr kumimoji="1" sz="3200">
          <a:solidFill>
            <a:schemeClr val="tx1"/>
          </a:solidFill>
          <a:latin typeface="Gill Sans MT" panose="020B0502020104020203" pitchFamily="34" charset="0"/>
          <a:ea typeface="+mn-ea"/>
          <a:cs typeface="微软雅黑" charset="0"/>
          <a:sym typeface="Arial" charset="0"/>
        </a:defRPr>
      </a:lvl1pPr>
      <a:lvl2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2pPr>
      <a:lvl3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3pPr>
      <a:lvl4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4pPr>
      <a:lvl5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5pPr>
      <a:lvl6pPr marL="4572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6pPr>
      <a:lvl7pPr marL="9144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7pPr>
      <a:lvl8pPr marL="13716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8pPr>
      <a:lvl9pPr marL="18288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9pPr>
    </p:titleStyle>
    <p:bodyStyle>
      <a:lvl1pPr marL="273050" indent="-273050" algn="l" defTabSz="0" rtl="0" eaLnBrk="0" fontAlgn="base" hangingPunct="0">
        <a:spcBef>
          <a:spcPts val="600"/>
        </a:spcBef>
        <a:spcAft>
          <a:spcPct val="0"/>
        </a:spcAft>
        <a:buClr>
          <a:schemeClr val="accent1"/>
        </a:buClr>
        <a:buSzPct val="76000"/>
        <a:buFont typeface="Wingdings 3" charset="0"/>
        <a:buChar char=""/>
        <a:defRPr kumimoji="1" sz="2600">
          <a:solidFill>
            <a:schemeClr val="tx1"/>
          </a:solidFill>
          <a:latin typeface="+mn-lt"/>
          <a:ea typeface="+mn-ea"/>
          <a:cs typeface="微软雅黑" charset="0"/>
          <a:sym typeface="Times New Roman" charset="0"/>
        </a:defRPr>
      </a:lvl1pPr>
      <a:lvl2pPr marL="547688" indent="-271463" algn="l" defTabSz="0" rtl="0" eaLnBrk="0" fontAlgn="base" hangingPunct="0">
        <a:spcBef>
          <a:spcPts val="500"/>
        </a:spcBef>
        <a:spcAft>
          <a:spcPct val="0"/>
        </a:spcAft>
        <a:buClr>
          <a:schemeClr val="accent2"/>
        </a:buClr>
        <a:buSzPct val="76000"/>
        <a:buFont typeface="Wingdings 3" charset="0"/>
        <a:buChar char=""/>
        <a:defRPr kumimoji="1" sz="2300">
          <a:solidFill>
            <a:schemeClr val="tx2"/>
          </a:solidFill>
          <a:latin typeface="+mn-lt"/>
          <a:ea typeface="+mn-ea"/>
          <a:cs typeface="微软雅黑" charset="0"/>
          <a:sym typeface="Times New Roman" charset="0"/>
        </a:defRPr>
      </a:lvl2pPr>
      <a:lvl3pPr marL="822325" indent="-228600" algn="l" defTabSz="0" rtl="0" eaLnBrk="0" fontAlgn="base" hangingPunct="0">
        <a:spcBef>
          <a:spcPts val="500"/>
        </a:spcBef>
        <a:spcAft>
          <a:spcPct val="0"/>
        </a:spcAft>
        <a:buClr>
          <a:srgbClr val="BCBCBC"/>
        </a:buClr>
        <a:buSzPct val="76000"/>
        <a:buFont typeface="Wingdings 3" charset="0"/>
        <a:buChar char=""/>
        <a:defRPr kumimoji="1" sz="2000">
          <a:solidFill>
            <a:schemeClr val="tx1"/>
          </a:solidFill>
          <a:latin typeface="+mn-lt"/>
          <a:ea typeface="+mn-ea"/>
          <a:cs typeface="微软雅黑" charset="0"/>
          <a:sym typeface="Times New Roman" charset="0"/>
        </a:defRPr>
      </a:lvl3pPr>
      <a:lvl4pPr marL="1096963" indent="-227013" algn="l" defTabSz="0" rtl="0" eaLnBrk="0" fontAlgn="base" hangingPunct="0">
        <a:spcBef>
          <a:spcPts val="400"/>
        </a:spcBef>
        <a:spcAft>
          <a:spcPct val="0"/>
        </a:spcAft>
        <a:buClr>
          <a:srgbClr val="8BA2B4"/>
        </a:buClr>
        <a:buSzPct val="70000"/>
        <a:buFont typeface="Wingdings" charset="0"/>
        <a:buChar char=""/>
        <a:defRPr kumimoji="1" sz="2000">
          <a:solidFill>
            <a:schemeClr val="tx1"/>
          </a:solidFill>
          <a:latin typeface="+mn-lt"/>
          <a:ea typeface="+mn-ea"/>
          <a:cs typeface="微软雅黑" charset="0"/>
          <a:sym typeface="Times New Roman" charset="0"/>
        </a:defRPr>
      </a:lvl4pPr>
      <a:lvl5pPr marL="1371600" indent="-228600" algn="l" defTabSz="0" rtl="0" eaLnBrk="0" fontAlgn="base" hangingPunct="0">
        <a:spcBef>
          <a:spcPts val="300"/>
        </a:spcBef>
        <a:spcAft>
          <a:spcPct val="0"/>
        </a:spcAft>
        <a:buClr>
          <a:schemeClr val="accent2"/>
        </a:buClr>
        <a:buSzPct val="70000"/>
        <a:buFont typeface="Wingdings" charset="0"/>
        <a:buChar char=""/>
        <a:defRPr kumimoji="1" sz="1600">
          <a:solidFill>
            <a:schemeClr val="tx1"/>
          </a:solidFill>
          <a:latin typeface="+mn-lt"/>
          <a:ea typeface="+mn-ea"/>
          <a:cs typeface="微软雅黑" charset="0"/>
          <a:sym typeface="Times New Roman" charset="0"/>
        </a:defRPr>
      </a:lvl5pPr>
      <a:lvl6pPr marL="18288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6pPr>
      <a:lvl7pPr marL="22860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7pPr>
      <a:lvl8pPr marL="27432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8pPr>
      <a:lvl9pPr marL="32004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pPr eaLnBrk="1" hangingPunct="1"/>
            <a:r>
              <a:rPr lang="en-US" altLang="zh-CN" b="1" dirty="0"/>
              <a:t>2019</a:t>
            </a:r>
            <a:r>
              <a:rPr lang="zh-CN" altLang="en-US" b="1" dirty="0"/>
              <a:t>年秋</a:t>
            </a:r>
            <a:endParaRPr lang="zh-CN" altLang="en-US" dirty="0"/>
          </a:p>
        </p:txBody>
      </p:sp>
      <p:sp>
        <p:nvSpPr>
          <p:cNvPr id="4" name="Slide Number Placeholder 3"/>
          <p:cNvSpPr>
            <a:spLocks noGrp="1"/>
          </p:cNvSpPr>
          <p:nvPr>
            <p:ph type="sldNum" sz="quarter" idx="12"/>
          </p:nvPr>
        </p:nvSpPr>
        <p:spPr/>
        <p:txBody>
          <a:bodyPr/>
          <a:lstStyle/>
          <a:p>
            <a:pPr>
              <a:defRPr/>
            </a:pPr>
            <a:fld id="{F14F7C2F-BCBD-A149-8F90-21DECE8FB1A6}" type="slidenum">
              <a:rPr lang="en-US" altLang="zh-CN" smtClean="0">
                <a:solidFill>
                  <a:srgbClr val="1F497D"/>
                </a:solidFill>
              </a:rPr>
              <a:pPr>
                <a:defRPr/>
              </a:pPr>
              <a:t>1</a:t>
            </a:fld>
            <a:endParaRPr lang="zh-CN" altLang="en-US">
              <a:solidFill>
                <a:srgbClr val="1F497D"/>
              </a:solidFill>
            </a:endParaRPr>
          </a:p>
        </p:txBody>
      </p:sp>
      <p:sp>
        <p:nvSpPr>
          <p:cNvPr id="5" name="标题 1"/>
          <p:cNvSpPr>
            <a:spLocks noGrp="1" noChangeArrowheads="1"/>
          </p:cNvSpPr>
          <p:nvPr>
            <p:ph type="ctrTitle"/>
          </p:nvPr>
        </p:nvSpPr>
        <p:spPr/>
        <p:txBody>
          <a:bodyPr anchor="ctr"/>
          <a:lstStyle/>
          <a:p>
            <a:pPr algn="ctr" eaLnBrk="1" hangingPunct="1"/>
            <a:r>
              <a:rPr kumimoji="0" lang="zh-CN" altLang="en-US" sz="3600" b="1">
                <a:solidFill>
                  <a:srgbClr val="0000FF"/>
                </a:solidFill>
                <a:latin typeface="微软雅黑" charset="0"/>
                <a:ea typeface="微软雅黑" charset="0"/>
              </a:rPr>
              <a:t>计算机</a:t>
            </a:r>
            <a:r>
              <a:rPr kumimoji="0" lang="zh-CN" altLang="en-US" sz="3600" b="1" dirty="0">
                <a:solidFill>
                  <a:srgbClr val="0000FF"/>
                </a:solidFill>
                <a:latin typeface="微软雅黑" charset="0"/>
                <a:ea typeface="微软雅黑" charset="0"/>
              </a:rPr>
              <a:t>的指令系统</a:t>
            </a:r>
          </a:p>
        </p:txBody>
      </p:sp>
      <p:cxnSp>
        <p:nvCxnSpPr>
          <p:cNvPr id="10" name="直接连接符 20"/>
          <p:cNvCxnSpPr>
            <a:cxnSpLocks noChangeShapeType="1"/>
          </p:cNvCxnSpPr>
          <p:nvPr/>
        </p:nvCxnSpPr>
        <p:spPr bwMode="auto">
          <a:xfrm flipV="1">
            <a:off x="971600" y="5354166"/>
            <a:ext cx="7272337" cy="19050"/>
          </a:xfrm>
          <a:prstGeom prst="line">
            <a:avLst/>
          </a:prstGeom>
          <a:noFill/>
          <a:ln w="9525">
            <a:solidFill>
              <a:srgbClr val="000000"/>
            </a:solidFill>
            <a:round/>
            <a:headEnd/>
            <a:tailEnd/>
          </a:ln>
          <a:effectLst>
            <a:outerShdw blurRad="88900" dist="127000" algn="l" rotWithShape="0">
              <a:srgbClr val="000000">
                <a:alpha val="39999"/>
              </a:srgbClr>
            </a:outerShdw>
          </a:effectLst>
        </p:spPr>
      </p:cxnSp>
      <p:sp>
        <p:nvSpPr>
          <p:cNvPr id="11" name="标题 1"/>
          <p:cNvSpPr txBox="1">
            <a:spLocks noChangeArrowheads="1"/>
          </p:cNvSpPr>
          <p:nvPr/>
        </p:nvSpPr>
        <p:spPr bwMode="auto">
          <a:xfrm>
            <a:off x="5057775" y="322263"/>
            <a:ext cx="4105275"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Arial" charset="0"/>
                <a:ea typeface="宋体" charset="0"/>
                <a:cs typeface="宋体" charset="0"/>
              </a:defRPr>
            </a:lvl1pPr>
            <a:lvl2pPr marL="742950" indent="-285750">
              <a:defRPr kumimoji="1" sz="2400">
                <a:solidFill>
                  <a:schemeClr val="tx1"/>
                </a:solidFill>
                <a:latin typeface="Arial" charset="0"/>
                <a:ea typeface="宋体" charset="0"/>
              </a:defRPr>
            </a:lvl2pPr>
            <a:lvl3pPr marL="1143000" indent="-228600">
              <a:defRPr kumimoji="1" sz="2400">
                <a:solidFill>
                  <a:schemeClr val="tx1"/>
                </a:solidFill>
                <a:latin typeface="Arial" charset="0"/>
                <a:ea typeface="宋体" charset="0"/>
              </a:defRPr>
            </a:lvl3pPr>
            <a:lvl4pPr marL="1600200" indent="-228600">
              <a:defRPr kumimoji="1" sz="2400">
                <a:solidFill>
                  <a:schemeClr val="tx1"/>
                </a:solidFill>
                <a:latin typeface="Arial" charset="0"/>
                <a:ea typeface="宋体" charset="0"/>
              </a:defRPr>
            </a:lvl4pPr>
            <a:lvl5pPr marL="2057400" indent="-228600">
              <a:defRPr kumimoji="1" sz="2400">
                <a:solidFill>
                  <a:schemeClr val="tx1"/>
                </a:solidFill>
                <a:latin typeface="Arial" charset="0"/>
                <a:ea typeface="宋体" charset="0"/>
              </a:defRPr>
            </a:lvl5pPr>
            <a:lvl6pPr marL="2514600" indent="-228600" eaLnBrk="0" fontAlgn="base" hangingPunct="0">
              <a:spcBef>
                <a:spcPct val="0"/>
              </a:spcBef>
              <a:spcAft>
                <a:spcPct val="0"/>
              </a:spcAft>
              <a:defRPr kumimoji="1" sz="2400">
                <a:solidFill>
                  <a:schemeClr val="tx1"/>
                </a:solidFill>
                <a:latin typeface="Arial" charset="0"/>
                <a:ea typeface="宋体" charset="0"/>
              </a:defRPr>
            </a:lvl6pPr>
            <a:lvl7pPr marL="2971800" indent="-228600" eaLnBrk="0" fontAlgn="base" hangingPunct="0">
              <a:spcBef>
                <a:spcPct val="0"/>
              </a:spcBef>
              <a:spcAft>
                <a:spcPct val="0"/>
              </a:spcAft>
              <a:defRPr kumimoji="1" sz="2400">
                <a:solidFill>
                  <a:schemeClr val="tx1"/>
                </a:solidFill>
                <a:latin typeface="Arial" charset="0"/>
                <a:ea typeface="宋体" charset="0"/>
              </a:defRPr>
            </a:lvl7pPr>
            <a:lvl8pPr marL="3429000" indent="-228600" eaLnBrk="0" fontAlgn="base" hangingPunct="0">
              <a:spcBef>
                <a:spcPct val="0"/>
              </a:spcBef>
              <a:spcAft>
                <a:spcPct val="0"/>
              </a:spcAft>
              <a:defRPr kumimoji="1" sz="2400">
                <a:solidFill>
                  <a:schemeClr val="tx1"/>
                </a:solidFill>
                <a:latin typeface="Arial" charset="0"/>
                <a:ea typeface="宋体" charset="0"/>
              </a:defRPr>
            </a:lvl8pPr>
            <a:lvl9pPr marL="3886200" indent="-228600" eaLnBrk="0" fontAlgn="base" hangingPunct="0">
              <a:spcBef>
                <a:spcPct val="0"/>
              </a:spcBef>
              <a:spcAft>
                <a:spcPct val="0"/>
              </a:spcAft>
              <a:defRPr kumimoji="1" sz="2400">
                <a:solidFill>
                  <a:schemeClr val="tx1"/>
                </a:solidFill>
                <a:latin typeface="Arial" charset="0"/>
                <a:ea typeface="宋体" charset="0"/>
              </a:defRPr>
            </a:lvl9pPr>
          </a:lstStyle>
          <a:p>
            <a:pPr algn="ctr" eaLnBrk="1" hangingPunct="1"/>
            <a:r>
              <a:rPr kumimoji="0" lang="zh-CN" altLang="en-US" dirty="0">
                <a:latin typeface="微软雅黑" charset="0"/>
                <a:ea typeface="微软雅黑" charset="0"/>
                <a:cs typeface="微软雅黑" charset="0"/>
                <a:sym typeface="Arial" charset="0"/>
              </a:rPr>
              <a:t>计算机组成原理</a:t>
            </a:r>
          </a:p>
        </p:txBody>
      </p:sp>
    </p:spTree>
    <p:extLst>
      <p:ext uri="{BB962C8B-B14F-4D97-AF65-F5344CB8AC3E}">
        <p14:creationId xmlns:p14="http://schemas.microsoft.com/office/powerpoint/2010/main" val="420627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br>
              <a:rPr lang="en-US" dirty="0"/>
            </a:br>
            <a:r>
              <a:rPr lang="en-US" dirty="0"/>
              <a:t>Von </a:t>
            </a:r>
            <a:r>
              <a:rPr lang="en-US" dirty="0" err="1"/>
              <a:t>Neumann结构计算机</a:t>
            </a:r>
            <a:endParaRPr lang="en-US" dirty="0"/>
          </a:p>
        </p:txBody>
      </p:sp>
      <p:sp>
        <p:nvSpPr>
          <p:cNvPr id="3" name="Content Placeholder 2"/>
          <p:cNvSpPr>
            <a:spLocks noGrp="1"/>
          </p:cNvSpPr>
          <p:nvPr>
            <p:ph idx="1"/>
          </p:nvPr>
        </p:nvSpPr>
        <p:spPr/>
        <p:txBody>
          <a:bodyPr/>
          <a:lstStyle/>
          <a:p>
            <a:r>
              <a:rPr lang="zh-CN" altLang="en-US" dirty="0"/>
              <a:t>存储程序计算机</a:t>
            </a:r>
          </a:p>
          <a:p>
            <a:pPr lvl="1"/>
            <a:r>
              <a:rPr lang="zh-CN" altLang="en-US" dirty="0"/>
              <a:t>程序由指令构成</a:t>
            </a:r>
          </a:p>
          <a:p>
            <a:pPr lvl="1"/>
            <a:r>
              <a:rPr lang="zh-CN" altLang="en-US" dirty="0"/>
              <a:t>程序功能通过指令序列描述</a:t>
            </a:r>
          </a:p>
          <a:p>
            <a:pPr lvl="1"/>
            <a:r>
              <a:rPr lang="zh-CN" altLang="en-US" dirty="0"/>
              <a:t>指令序列在存储器中顺序存放</a:t>
            </a:r>
          </a:p>
          <a:p>
            <a:r>
              <a:rPr lang="zh-CN" altLang="en-US" dirty="0"/>
              <a:t>顺序执行指令</a:t>
            </a:r>
          </a:p>
          <a:p>
            <a:pPr lvl="1"/>
            <a:r>
              <a:rPr lang="zh-CN" altLang="en-US" dirty="0"/>
              <a:t>用</a:t>
            </a:r>
            <a:r>
              <a:rPr lang="en-US" altLang="zh-CN" dirty="0"/>
              <a:t>PC</a:t>
            </a:r>
            <a:r>
              <a:rPr lang="zh-CN" altLang="en-US" dirty="0"/>
              <a:t>指示当前被执行的指令</a:t>
            </a:r>
          </a:p>
          <a:p>
            <a:pPr lvl="1"/>
            <a:r>
              <a:rPr lang="zh-CN" altLang="en-US" dirty="0"/>
              <a:t>从存储器中读出指令执行</a:t>
            </a:r>
          </a:p>
          <a:p>
            <a:pPr lvl="1"/>
            <a:r>
              <a:rPr lang="en-US" altLang="zh-CN" dirty="0"/>
              <a:t>PC</a:t>
            </a:r>
            <a:r>
              <a:rPr lang="zh-CN" altLang="en-US" dirty="0"/>
              <a:t>指向下一条指令</a:t>
            </a:r>
          </a:p>
          <a:p>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10</a:t>
            </a:fld>
            <a:endParaRPr lang="zh-CN" altLang="en-US">
              <a:solidFill>
                <a:srgbClr val="1F497D"/>
              </a:solidFill>
            </a:endParaRPr>
          </a:p>
        </p:txBody>
      </p:sp>
    </p:spTree>
    <p:extLst>
      <p:ext uri="{BB962C8B-B14F-4D97-AF65-F5344CB8AC3E}">
        <p14:creationId xmlns:p14="http://schemas.microsoft.com/office/powerpoint/2010/main" val="912353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指令和指令系统</a:t>
            </a:r>
            <a:endParaRPr lang="en-US" dirty="0"/>
          </a:p>
        </p:txBody>
      </p:sp>
      <p:sp>
        <p:nvSpPr>
          <p:cNvPr id="3" name="Content Placeholder 2"/>
          <p:cNvSpPr>
            <a:spLocks noGrp="1"/>
          </p:cNvSpPr>
          <p:nvPr>
            <p:ph idx="1"/>
          </p:nvPr>
        </p:nvSpPr>
        <p:spPr/>
        <p:txBody>
          <a:bodyPr/>
          <a:lstStyle/>
          <a:p>
            <a:r>
              <a:rPr lang="zh-CN" altLang="en-US" dirty="0"/>
              <a:t>计算机系统由硬件和软件两大部分组成。硬件指由中央处理器、存储器以及外围设备等组成的实际装置。软件是为了使用计算机而编写的各种系统的和用户的程序，程序由一个序列的计算机指令组成。</a:t>
            </a:r>
          </a:p>
          <a:p>
            <a:r>
              <a:rPr lang="zh-CN" altLang="en-US" dirty="0"/>
              <a:t>指令是计算机运行的最小的功能单元，是指挥计算机硬件运行的命令，是由多个二进制位组成的位串，是计算机硬件可以直接识别和执行的信息体。指令中应指明指令所完成的操作，并明确操作对象。</a:t>
            </a:r>
          </a:p>
          <a:p>
            <a:r>
              <a:rPr lang="zh-CN" altLang="en-US" dirty="0"/>
              <a:t>一台计算机提供的全部指令构成该计算机的指令系统。指令用于程序设计人员告知计算机执行一个最基本运算、处理功能，多条指令可以组成一个程序，完成一项预期的任务。</a:t>
            </a:r>
          </a:p>
          <a:p>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11</a:t>
            </a:fld>
            <a:endParaRPr lang="zh-CN" altLang="en-US">
              <a:solidFill>
                <a:srgbClr val="1F497D"/>
              </a:solidFill>
            </a:endParaRPr>
          </a:p>
        </p:txBody>
      </p:sp>
    </p:spTree>
    <p:extLst>
      <p:ext uri="{BB962C8B-B14F-4D97-AF65-F5344CB8AC3E}">
        <p14:creationId xmlns:p14="http://schemas.microsoft.com/office/powerpoint/2010/main" val="231773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指令系统地位</a:t>
            </a:r>
            <a:endParaRPr lang="en-US" dirty="0"/>
          </a:p>
        </p:txBody>
      </p:sp>
      <p:sp>
        <p:nvSpPr>
          <p:cNvPr id="3" name="Content Placeholder 2"/>
          <p:cNvSpPr>
            <a:spLocks noGrp="1"/>
          </p:cNvSpPr>
          <p:nvPr>
            <p:ph idx="1"/>
          </p:nvPr>
        </p:nvSpPr>
        <p:spPr>
          <a:xfrm>
            <a:off x="457200" y="1219200"/>
            <a:ext cx="3970784" cy="4910138"/>
          </a:xfrm>
        </p:spPr>
        <p:txBody>
          <a:bodyPr/>
          <a:lstStyle/>
          <a:p>
            <a:r>
              <a:rPr lang="zh-CN" altLang="en-US" sz="2000" dirty="0"/>
              <a:t>可以从</a:t>
            </a:r>
            <a:r>
              <a:rPr lang="en-US" altLang="zh-CN" sz="2000" dirty="0"/>
              <a:t>6 </a:t>
            </a:r>
            <a:r>
              <a:rPr lang="zh-CN" altLang="en-US" sz="2000" dirty="0"/>
              <a:t>个层次分析和看待计算机系统的基本组成。</a:t>
            </a:r>
          </a:p>
          <a:p>
            <a:r>
              <a:rPr lang="zh-CN" altLang="en-US" sz="2000" dirty="0"/>
              <a:t>指令系统层处在硬件系统和软件系统之间，是硬、软件之间的接口部分，对两部分都有重要影响。</a:t>
            </a:r>
          </a:p>
          <a:p>
            <a:r>
              <a:rPr lang="zh-CN" altLang="en-US" sz="2000" dirty="0"/>
              <a:t>硬件系统用于实现每条指令的功能，解决指令之间的衔接关系；</a:t>
            </a:r>
          </a:p>
          <a:p>
            <a:r>
              <a:rPr lang="zh-CN" altLang="en-US" sz="2000" dirty="0"/>
              <a:t>软件由按一定规则组织起来的许多条指令组成，完成一定的数据运算或者事务处理功能。</a:t>
            </a:r>
          </a:p>
          <a:p>
            <a:r>
              <a:rPr lang="zh-CN" altLang="en-US" sz="2000" dirty="0"/>
              <a:t>指令系统优劣是一个计算机系统是否成功的关键因素。</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12</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4765111" y="604838"/>
            <a:ext cx="3949700" cy="5524500"/>
          </a:xfrm>
          <a:prstGeom prst="rect">
            <a:avLst/>
          </a:prstGeom>
        </p:spPr>
      </p:pic>
    </p:spTree>
    <p:extLst>
      <p:ext uri="{BB962C8B-B14F-4D97-AF65-F5344CB8AC3E}">
        <p14:creationId xmlns:p14="http://schemas.microsoft.com/office/powerpoint/2010/main" val="1356142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指令的功能分类</a:t>
            </a:r>
            <a:endParaRPr lang="en-US" dirty="0"/>
          </a:p>
        </p:txBody>
      </p:sp>
      <p:sp>
        <p:nvSpPr>
          <p:cNvPr id="3" name="Content Placeholder 2"/>
          <p:cNvSpPr>
            <a:spLocks noGrp="1"/>
          </p:cNvSpPr>
          <p:nvPr>
            <p:ph idx="1"/>
          </p:nvPr>
        </p:nvSpPr>
        <p:spPr/>
        <p:txBody>
          <a:bodyPr/>
          <a:lstStyle/>
          <a:p>
            <a:r>
              <a:rPr lang="zh-CN" altLang="en-US" dirty="0"/>
              <a:t>数据运算指令</a:t>
            </a:r>
            <a:endParaRPr lang="en-US" altLang="zh-CN" dirty="0"/>
          </a:p>
          <a:p>
            <a:pPr lvl="1"/>
            <a:r>
              <a:rPr lang="zh-CN" altLang="en-US" dirty="0"/>
              <a:t>算数运算，逻辑运算</a:t>
            </a:r>
            <a:endParaRPr lang="en-US" altLang="zh-CN" dirty="0"/>
          </a:p>
          <a:p>
            <a:r>
              <a:rPr lang="zh-CN" altLang="en-US" dirty="0"/>
              <a:t>数据传输指令</a:t>
            </a:r>
            <a:endParaRPr lang="en-US" altLang="zh-CN" dirty="0"/>
          </a:p>
          <a:p>
            <a:pPr lvl="1"/>
            <a:r>
              <a:rPr lang="zh-CN" altLang="en-US" dirty="0"/>
              <a:t>内存</a:t>
            </a:r>
            <a:r>
              <a:rPr lang="en-US" altLang="zh-CN" dirty="0"/>
              <a:t>/</a:t>
            </a:r>
            <a:r>
              <a:rPr lang="zh-CN" altLang="en-US" dirty="0"/>
              <a:t>寄存器，寄存器</a:t>
            </a:r>
            <a:r>
              <a:rPr lang="en-US" altLang="zh-CN" dirty="0"/>
              <a:t>/</a:t>
            </a:r>
            <a:r>
              <a:rPr lang="zh-CN" altLang="en-US" dirty="0"/>
              <a:t>寄存器</a:t>
            </a:r>
            <a:endParaRPr lang="en-US" altLang="zh-CN" dirty="0"/>
          </a:p>
          <a:p>
            <a:r>
              <a:rPr lang="zh-CN" altLang="en-US" dirty="0"/>
              <a:t>控制指令</a:t>
            </a:r>
            <a:endParaRPr lang="en-US" altLang="zh-CN" dirty="0"/>
          </a:p>
          <a:p>
            <a:pPr lvl="1"/>
            <a:r>
              <a:rPr lang="zh-CN" altLang="en-US" dirty="0"/>
              <a:t>无条件跳转，条件跳转，子程序的支持（调用和返回）</a:t>
            </a:r>
            <a:endParaRPr lang="en-US" altLang="zh-CN" dirty="0"/>
          </a:p>
          <a:p>
            <a:r>
              <a:rPr lang="zh-CN" altLang="en-US" dirty="0"/>
              <a:t>输入输出指令</a:t>
            </a:r>
            <a:endParaRPr lang="en-US" altLang="zh-CN" dirty="0"/>
          </a:p>
          <a:p>
            <a:pPr lvl="1"/>
            <a:r>
              <a:rPr lang="zh-CN" altLang="en-US" dirty="0"/>
              <a:t>与输入输出端口的数据传输（输入输出模型如何）</a:t>
            </a:r>
            <a:endParaRPr lang="en-US" altLang="zh-CN" dirty="0"/>
          </a:p>
          <a:p>
            <a:r>
              <a:rPr lang="zh-CN" altLang="en-US" dirty="0"/>
              <a:t>其它指令</a:t>
            </a:r>
            <a:endParaRPr lang="en-US" altLang="zh-CN" dirty="0"/>
          </a:p>
          <a:p>
            <a:pPr lvl="1"/>
            <a:r>
              <a:rPr lang="zh-CN" altLang="en-US" dirty="0"/>
              <a:t>停机、开</a:t>
            </a:r>
            <a:r>
              <a:rPr lang="en-US" altLang="zh-CN" dirty="0"/>
              <a:t>/</a:t>
            </a:r>
            <a:r>
              <a:rPr lang="zh-CN" altLang="en-US" dirty="0"/>
              <a:t>关中断、空操作、特权指令、设置条件码</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13</a:t>
            </a:fld>
            <a:endParaRPr lang="zh-CN" altLang="en-US">
              <a:solidFill>
                <a:srgbClr val="1F497D"/>
              </a:solidFill>
            </a:endParaRPr>
          </a:p>
        </p:txBody>
      </p:sp>
    </p:spTree>
    <p:extLst>
      <p:ext uri="{BB962C8B-B14F-4D97-AF65-F5344CB8AC3E}">
        <p14:creationId xmlns:p14="http://schemas.microsoft.com/office/powerpoint/2010/main" val="6579506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指令格式</a:t>
            </a:r>
            <a:endParaRPr lang="en-US" dirty="0"/>
          </a:p>
        </p:txBody>
      </p:sp>
      <p:sp>
        <p:nvSpPr>
          <p:cNvPr id="3" name="Content Placeholder 2"/>
          <p:cNvSpPr>
            <a:spLocks noGrp="1"/>
          </p:cNvSpPr>
          <p:nvPr>
            <p:ph idx="1"/>
          </p:nvPr>
        </p:nvSpPr>
        <p:spPr/>
        <p:txBody>
          <a:bodyPr/>
          <a:lstStyle/>
          <a:p>
            <a:r>
              <a:rPr lang="zh-CN" altLang="en-US" dirty="0"/>
              <a:t>指令格式：操作码，操作数地址的二进制分配方案</a:t>
            </a:r>
            <a:endParaRPr lang="en-US" altLang="zh-CN" dirty="0"/>
          </a:p>
          <a:p>
            <a:endParaRPr lang="en-US" dirty="0"/>
          </a:p>
          <a:p>
            <a:endParaRPr lang="en-US" dirty="0"/>
          </a:p>
          <a:p>
            <a:pPr lvl="1"/>
            <a:r>
              <a:rPr lang="zh-CN" altLang="en-US" dirty="0"/>
              <a:t>操作码：指令的操作功能</a:t>
            </a:r>
            <a:endParaRPr lang="en-US" altLang="zh-CN" dirty="0"/>
          </a:p>
          <a:p>
            <a:pPr lvl="1"/>
            <a:r>
              <a:rPr lang="zh-CN" altLang="en-US" dirty="0"/>
              <a:t>操作数地址：操作数存放的地址，或者操作数本身</a:t>
            </a:r>
            <a:endParaRPr lang="en-US" dirty="0"/>
          </a:p>
          <a:p>
            <a:r>
              <a:rPr lang="zh-CN" altLang="en-US" dirty="0"/>
              <a:t>指令字：完整的一条指令的二进制表示</a:t>
            </a:r>
            <a:endParaRPr lang="en-US" altLang="zh-CN" dirty="0"/>
          </a:p>
          <a:p>
            <a:r>
              <a:rPr lang="zh-CN" altLang="en-US" dirty="0"/>
              <a:t>指令字长：指令字中二进制代码的位数</a:t>
            </a:r>
            <a:endParaRPr lang="en-US" altLang="zh-CN" dirty="0"/>
          </a:p>
          <a:p>
            <a:pPr lvl="1"/>
            <a:r>
              <a:rPr lang="zh-CN" altLang="en-US" dirty="0"/>
              <a:t>机器字长：计算机能够直接处理的二进制数据的位数</a:t>
            </a:r>
            <a:endParaRPr lang="en-US" altLang="zh-CN" dirty="0"/>
          </a:p>
          <a:p>
            <a:pPr lvl="1"/>
            <a:r>
              <a:rPr lang="zh-CN" altLang="en-US" dirty="0"/>
              <a:t>指令字长（字节倍数）：</a:t>
            </a:r>
            <a:r>
              <a:rPr lang="en-US" altLang="zh-CN" dirty="0"/>
              <a:t>0.5</a:t>
            </a:r>
            <a:r>
              <a:rPr lang="zh-CN" altLang="en-US" dirty="0"/>
              <a:t>，</a:t>
            </a:r>
            <a:r>
              <a:rPr lang="en-US" altLang="zh-CN" dirty="0"/>
              <a:t>1</a:t>
            </a:r>
            <a:r>
              <a:rPr lang="zh-CN" altLang="en-US" dirty="0"/>
              <a:t>，</a:t>
            </a:r>
            <a:r>
              <a:rPr lang="en-US" altLang="zh-CN" dirty="0"/>
              <a:t>2</a:t>
            </a:r>
            <a:r>
              <a:rPr lang="zh-CN" altLang="en-US" dirty="0"/>
              <a:t>，</a:t>
            </a:r>
            <a:r>
              <a:rPr lang="mr-IN" altLang="zh-CN" dirty="0"/>
              <a:t>……</a:t>
            </a:r>
            <a:r>
              <a:rPr lang="zh-CN" altLang="en-US" dirty="0"/>
              <a:t>个机器字长</a:t>
            </a:r>
            <a:endParaRPr lang="en-US" altLang="zh-CN" dirty="0"/>
          </a:p>
          <a:p>
            <a:pPr lvl="1"/>
            <a:r>
              <a:rPr lang="zh-CN" altLang="en-US" dirty="0"/>
              <a:t>定长指令字结构  变长指令字结构</a:t>
            </a:r>
            <a:endParaRPr lang="en-US" altLang="zh-CN" dirty="0"/>
          </a:p>
          <a:p>
            <a:pPr lvl="1"/>
            <a:r>
              <a:rPr lang="zh-CN" altLang="en-US" dirty="0"/>
              <a:t>定长操作码  扩展操作码</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14</a:t>
            </a:fld>
            <a:endParaRPr lang="zh-CN" altLang="en-US">
              <a:solidFill>
                <a:srgbClr val="1F497D"/>
              </a:solidFill>
            </a:endParaRPr>
          </a:p>
        </p:txBody>
      </p:sp>
      <p:sp>
        <p:nvSpPr>
          <p:cNvPr id="5" name="Rectangle 4"/>
          <p:cNvSpPr/>
          <p:nvPr/>
        </p:nvSpPr>
        <p:spPr bwMode="auto">
          <a:xfrm>
            <a:off x="1477851" y="1844824"/>
            <a:ext cx="2232248" cy="72008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1800" b="0" i="0" u="none" strike="noStrike" cap="none" normalizeH="0" baseline="0" dirty="0">
                <a:ln>
                  <a:noFill/>
                </a:ln>
                <a:solidFill>
                  <a:schemeClr val="tx1"/>
                </a:solidFill>
                <a:effectLst/>
                <a:latin typeface="Arial" pitchFamily="34" charset="0"/>
                <a:ea typeface="宋体" pitchFamily="2" charset="-122"/>
              </a:rPr>
              <a:t>操作码</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6" name="Rectangle 5"/>
          <p:cNvSpPr/>
          <p:nvPr/>
        </p:nvSpPr>
        <p:spPr bwMode="auto">
          <a:xfrm>
            <a:off x="3710098" y="1844824"/>
            <a:ext cx="3238165" cy="72008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zh-CN" altLang="en-US" dirty="0">
                <a:solidFill>
                  <a:schemeClr val="tx1"/>
                </a:solidFill>
                <a:latin typeface="Arial" pitchFamily="34" charset="0"/>
                <a:ea typeface="宋体" pitchFamily="2" charset="-122"/>
              </a:rPr>
              <a:t>操作数地址</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Tree>
    <p:extLst>
      <p:ext uri="{BB962C8B-B14F-4D97-AF65-F5344CB8AC3E}">
        <p14:creationId xmlns:p14="http://schemas.microsoft.com/office/powerpoint/2010/main" val="397539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寻址方式</a:t>
            </a:r>
            <a:endParaRPr lang="en-US" dirty="0"/>
          </a:p>
        </p:txBody>
      </p:sp>
      <p:sp>
        <p:nvSpPr>
          <p:cNvPr id="3" name="Content Placeholder 2"/>
          <p:cNvSpPr>
            <a:spLocks noGrp="1"/>
          </p:cNvSpPr>
          <p:nvPr>
            <p:ph idx="1"/>
          </p:nvPr>
        </p:nvSpPr>
        <p:spPr/>
        <p:txBody>
          <a:bodyPr/>
          <a:lstStyle/>
          <a:p>
            <a:r>
              <a:rPr lang="zh-CN" altLang="en-US" dirty="0"/>
              <a:t>如何找寄存器？</a:t>
            </a:r>
            <a:endParaRPr lang="en-US" altLang="zh-CN" dirty="0"/>
          </a:p>
          <a:p>
            <a:r>
              <a:rPr lang="zh-CN" altLang="en-US" dirty="0"/>
              <a:t>如何找立即数？</a:t>
            </a:r>
            <a:endParaRPr lang="en-US" altLang="zh-CN" dirty="0"/>
          </a:p>
          <a:p>
            <a:r>
              <a:rPr lang="zh-CN" altLang="en-US" dirty="0"/>
              <a:t>如何找内存地址？</a:t>
            </a:r>
            <a:endParaRPr lang="en-US" altLang="zh-CN" dirty="0"/>
          </a:p>
          <a:p>
            <a:pPr lvl="1"/>
            <a:r>
              <a:rPr lang="zh-CN" altLang="en-US" dirty="0"/>
              <a:t>直接给出内存地址</a:t>
            </a:r>
            <a:endParaRPr lang="en-US" altLang="zh-CN" dirty="0"/>
          </a:p>
          <a:p>
            <a:pPr lvl="1"/>
            <a:r>
              <a:rPr lang="zh-CN" altLang="en-US" dirty="0"/>
              <a:t>通过寄存器进行偏移找出地址</a:t>
            </a:r>
            <a:endParaRPr lang="en-US" altLang="zh-CN" dirty="0"/>
          </a:p>
          <a:p>
            <a:r>
              <a:rPr lang="zh-CN" altLang="en-US" dirty="0"/>
              <a:t>如何找输入输出的端口地址？</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15</a:t>
            </a:fld>
            <a:endParaRPr lang="zh-CN" altLang="en-US">
              <a:solidFill>
                <a:srgbClr val="1F497D"/>
              </a:solidFill>
            </a:endParaRPr>
          </a:p>
        </p:txBody>
      </p:sp>
    </p:spTree>
    <p:extLst>
      <p:ext uri="{BB962C8B-B14F-4D97-AF65-F5344CB8AC3E}">
        <p14:creationId xmlns:p14="http://schemas.microsoft.com/office/powerpoint/2010/main" val="793942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寻址方式</a:t>
            </a:r>
            <a:endParaRPr lang="en-US" dirty="0"/>
          </a:p>
        </p:txBody>
      </p:sp>
      <p:sp>
        <p:nvSpPr>
          <p:cNvPr id="3" name="Content Placeholder 2"/>
          <p:cNvSpPr>
            <a:spLocks noGrp="1"/>
          </p:cNvSpPr>
          <p:nvPr>
            <p:ph idx="1"/>
          </p:nvPr>
        </p:nvSpPr>
        <p:spPr/>
        <p:txBody>
          <a:bodyPr/>
          <a:lstStyle/>
          <a:p>
            <a:r>
              <a:rPr lang="zh-CN" altLang="en-US" sz="2000"/>
              <a:t>寻址方式（又称编址方式）指的是确定本条指令的操作数地址及下一条要执行的指令地址的方法。</a:t>
            </a:r>
          </a:p>
          <a:p>
            <a:r>
              <a:rPr lang="zh-CN" altLang="en-US" sz="2000" dirty="0"/>
              <a:t>不同的计算机系统</a:t>
            </a:r>
            <a:r>
              <a:rPr lang="en-US" altLang="zh-CN" sz="2000" dirty="0"/>
              <a:t>,</a:t>
            </a:r>
            <a:r>
              <a:rPr lang="zh-CN" altLang="en-US" sz="2000" dirty="0"/>
              <a:t>使用数目和功能不同的寻址方式，其实现的复杂程度和运行性能各不相同。有的计算机寻址方式较少，而有些计算机采用多种寻址方式。</a:t>
            </a:r>
          </a:p>
          <a:p>
            <a:r>
              <a:rPr lang="zh-CN" altLang="en-US" sz="2000" dirty="0"/>
              <a:t>通常需要在指令中为每一个操作数专设一个地址字段，用来表示数据的来源或去向的地址。在指令中给出的操作数（或指令）的地址被称为形式地址，使用形式地址信息并按一定规则计算出来或读操作得到的一个数值才是数据（或指令）的实际地址。在指令的操作数地址字段，可能要指出：</a:t>
            </a:r>
          </a:p>
          <a:p>
            <a:r>
              <a:rPr lang="zh-CN" altLang="en-US" sz="2000" dirty="0"/>
              <a:t>①运算器中的累加器的编号或专用寄存器名称（编号）</a:t>
            </a:r>
          </a:p>
          <a:p>
            <a:r>
              <a:rPr lang="zh-CN" altLang="en-US" sz="2000" dirty="0"/>
              <a:t>②输入</a:t>
            </a:r>
            <a:r>
              <a:rPr lang="en-US" altLang="zh-CN" sz="2000" dirty="0"/>
              <a:t>/</a:t>
            </a:r>
            <a:r>
              <a:rPr lang="zh-CN" altLang="en-US" sz="2000" dirty="0"/>
              <a:t>输出指令中用到的</a:t>
            </a:r>
            <a:r>
              <a:rPr lang="en-US" altLang="zh-CN" sz="2000" dirty="0"/>
              <a:t>I/O </a:t>
            </a:r>
            <a:r>
              <a:rPr lang="zh-CN" altLang="en-US" sz="2000" dirty="0"/>
              <a:t>设备的入出端口地址</a:t>
            </a:r>
          </a:p>
          <a:p>
            <a:r>
              <a:rPr lang="zh-CN" altLang="en-US" sz="2000" dirty="0"/>
              <a:t>③内存储器的一个存储单元（或一</a:t>
            </a:r>
            <a:r>
              <a:rPr lang="en-US" altLang="zh-CN" sz="2000" dirty="0"/>
              <a:t>I/O</a:t>
            </a:r>
            <a:r>
              <a:rPr lang="zh-CN" altLang="en-US" sz="2000" dirty="0"/>
              <a:t>设备）的地址</a:t>
            </a:r>
          </a:p>
          <a:p>
            <a:endParaRPr lang="en-US" sz="20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16</a:t>
            </a:fld>
            <a:endParaRPr lang="zh-CN" altLang="en-US">
              <a:solidFill>
                <a:srgbClr val="1F497D"/>
              </a:solidFill>
            </a:endParaRPr>
          </a:p>
        </p:txBody>
      </p:sp>
    </p:spTree>
    <p:extLst>
      <p:ext uri="{BB962C8B-B14F-4D97-AF65-F5344CB8AC3E}">
        <p14:creationId xmlns:p14="http://schemas.microsoft.com/office/powerpoint/2010/main" val="4388938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评价计算机性能的指标</a:t>
            </a:r>
            <a:endParaRPr lang="en-US" dirty="0"/>
          </a:p>
        </p:txBody>
      </p:sp>
      <p:sp>
        <p:nvSpPr>
          <p:cNvPr id="3" name="Content Placeholder 2"/>
          <p:cNvSpPr>
            <a:spLocks noGrp="1"/>
          </p:cNvSpPr>
          <p:nvPr>
            <p:ph idx="1"/>
          </p:nvPr>
        </p:nvSpPr>
        <p:spPr/>
        <p:txBody>
          <a:bodyPr/>
          <a:lstStyle/>
          <a:p>
            <a:r>
              <a:rPr lang="zh-CN" altLang="en-US" dirty="0"/>
              <a:t>吞吐率</a:t>
            </a:r>
            <a:endParaRPr lang="en-US" altLang="zh-CN" dirty="0"/>
          </a:p>
          <a:p>
            <a:pPr lvl="1"/>
            <a:r>
              <a:rPr lang="zh-CN" altLang="en-US" dirty="0"/>
              <a:t>单位时间内完成的任务数量</a:t>
            </a:r>
            <a:endParaRPr lang="en-US" altLang="zh-CN" dirty="0"/>
          </a:p>
          <a:p>
            <a:r>
              <a:rPr lang="zh-CN" altLang="en-US" dirty="0"/>
              <a:t>响应时间</a:t>
            </a:r>
            <a:endParaRPr lang="en-US" altLang="zh-CN" dirty="0"/>
          </a:p>
          <a:p>
            <a:pPr lvl="1"/>
            <a:r>
              <a:rPr lang="zh-CN" altLang="en-US" dirty="0"/>
              <a:t>完成任务的时间</a:t>
            </a:r>
            <a:endParaRPr lang="en-US" altLang="zh-CN" dirty="0"/>
          </a:p>
          <a:p>
            <a:r>
              <a:rPr lang="zh-CN" altLang="en-US" dirty="0"/>
              <a:t>衡量性能的指标</a:t>
            </a:r>
            <a:endParaRPr lang="en-US" altLang="zh-CN" dirty="0"/>
          </a:p>
          <a:p>
            <a:pPr lvl="1"/>
            <a:r>
              <a:rPr lang="en-US" altLang="zh-CN" dirty="0"/>
              <a:t>MIPS</a:t>
            </a:r>
          </a:p>
          <a:p>
            <a:pPr lvl="1"/>
            <a:r>
              <a:rPr lang="en-US" altLang="zh-CN" dirty="0"/>
              <a:t>CPI</a:t>
            </a:r>
          </a:p>
          <a:p>
            <a:pPr lvl="1"/>
            <a:r>
              <a:rPr lang="en-US" altLang="zh-CN" dirty="0"/>
              <a:t>CPU</a:t>
            </a:r>
            <a:r>
              <a:rPr lang="zh-CN" altLang="en-US" dirty="0"/>
              <a:t> </a:t>
            </a:r>
            <a:r>
              <a:rPr lang="en-US" altLang="zh-CN" dirty="0"/>
              <a:t>Time</a:t>
            </a:r>
          </a:p>
          <a:p>
            <a:pPr lvl="1"/>
            <a:r>
              <a:rPr lang="en-US" altLang="zh-CN" dirty="0"/>
              <a:t>CPU</a:t>
            </a:r>
            <a:r>
              <a:rPr lang="zh-CN" altLang="en-US" dirty="0"/>
              <a:t> </a:t>
            </a:r>
            <a:r>
              <a:rPr lang="en-US" altLang="zh-CN" dirty="0"/>
              <a:t>Clock</a:t>
            </a:r>
          </a:p>
          <a:p>
            <a:r>
              <a:rPr lang="zh-CN" altLang="en-US" dirty="0"/>
              <a:t>综合测试程序</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17</a:t>
            </a:fld>
            <a:endParaRPr lang="zh-CN" altLang="en-US">
              <a:solidFill>
                <a:srgbClr val="1F497D"/>
              </a:solidFill>
            </a:endParaRPr>
          </a:p>
        </p:txBody>
      </p:sp>
    </p:spTree>
    <p:extLst>
      <p:ext uri="{BB962C8B-B14F-4D97-AF65-F5344CB8AC3E}">
        <p14:creationId xmlns:p14="http://schemas.microsoft.com/office/powerpoint/2010/main" val="9580543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MIPS</a:t>
            </a:r>
            <a:r>
              <a:rPr lang="zh-CN" altLang="en-US" dirty="0"/>
              <a:t>指令系统</a:t>
            </a:r>
            <a:endParaRPr lang="en-US" dirty="0"/>
          </a:p>
        </p:txBody>
      </p:sp>
      <p:sp>
        <p:nvSpPr>
          <p:cNvPr id="3" name="Content Placeholder 2"/>
          <p:cNvSpPr>
            <a:spLocks noGrp="1"/>
          </p:cNvSpPr>
          <p:nvPr>
            <p:ph idx="1"/>
          </p:nvPr>
        </p:nvSpPr>
        <p:spPr/>
        <p:txBody>
          <a:bodyPr/>
          <a:lstStyle/>
          <a:p>
            <a:r>
              <a:rPr lang="en-US" altLang="zh-CN" dirty="0"/>
              <a:t>MIPS</a:t>
            </a:r>
          </a:p>
          <a:p>
            <a:pPr lvl="1"/>
            <a:r>
              <a:rPr lang="en-US" altLang="zh-CN" dirty="0"/>
              <a:t>Microprocessor</a:t>
            </a:r>
            <a:r>
              <a:rPr lang="zh-CN" altLang="en-US" dirty="0"/>
              <a:t> </a:t>
            </a:r>
            <a:r>
              <a:rPr lang="en-US" altLang="zh-CN" dirty="0"/>
              <a:t>without</a:t>
            </a:r>
            <a:r>
              <a:rPr lang="zh-CN" altLang="en-US" dirty="0"/>
              <a:t> </a:t>
            </a:r>
            <a:r>
              <a:rPr lang="en-US" altLang="zh-CN" dirty="0"/>
              <a:t>Interlocked</a:t>
            </a:r>
            <a:r>
              <a:rPr lang="zh-CN" altLang="en-US" dirty="0"/>
              <a:t> </a:t>
            </a:r>
            <a:r>
              <a:rPr lang="en-US" altLang="zh-CN" dirty="0"/>
              <a:t>Piped</a:t>
            </a:r>
            <a:r>
              <a:rPr lang="zh-CN" altLang="en-US" dirty="0"/>
              <a:t> </a:t>
            </a:r>
            <a:r>
              <a:rPr lang="en-US" altLang="zh-CN" dirty="0"/>
              <a:t>Stages</a:t>
            </a:r>
          </a:p>
          <a:p>
            <a:pPr lvl="1"/>
            <a:r>
              <a:rPr lang="zh-CN" altLang="en-US" dirty="0"/>
              <a:t>无内部互锁流水级的微处理器</a:t>
            </a:r>
            <a:endParaRPr lang="en-US" altLang="zh-CN" dirty="0"/>
          </a:p>
          <a:p>
            <a:pPr lvl="1"/>
            <a:r>
              <a:rPr lang="en-US" altLang="zh-CN" dirty="0"/>
              <a:t>RISC</a:t>
            </a:r>
            <a:r>
              <a:rPr lang="zh-CN" altLang="en-US" dirty="0"/>
              <a:t>芯片</a:t>
            </a:r>
            <a:endParaRPr lang="en-US" altLang="zh-CN" dirty="0"/>
          </a:p>
          <a:p>
            <a:pPr lvl="1"/>
            <a:r>
              <a:rPr lang="zh-CN" altLang="en-US" dirty="0"/>
              <a:t>由</a:t>
            </a:r>
            <a:r>
              <a:rPr lang="en-US" altLang="zh-CN" dirty="0"/>
              <a:t>John</a:t>
            </a:r>
            <a:r>
              <a:rPr lang="zh-CN" altLang="en-US" dirty="0"/>
              <a:t> </a:t>
            </a:r>
            <a:r>
              <a:rPr lang="en-US" altLang="zh-CN" dirty="0"/>
              <a:t>L.</a:t>
            </a:r>
            <a:r>
              <a:rPr lang="zh-CN" altLang="en-US" dirty="0"/>
              <a:t> </a:t>
            </a:r>
            <a:r>
              <a:rPr lang="en-US" altLang="zh-CN" dirty="0"/>
              <a:t>Hennessy</a:t>
            </a:r>
            <a:r>
              <a:rPr lang="zh-CN" altLang="en-US" dirty="0"/>
              <a:t>设计</a:t>
            </a:r>
            <a:endParaRPr lang="en-US" dirty="0"/>
          </a:p>
          <a:p>
            <a:r>
              <a:rPr lang="en-US" altLang="zh-CN" dirty="0"/>
              <a:t>MIPS</a:t>
            </a:r>
          </a:p>
          <a:p>
            <a:pPr lvl="1"/>
            <a:r>
              <a:rPr lang="en-US" altLang="zh-CN" dirty="0"/>
              <a:t>Million</a:t>
            </a:r>
            <a:r>
              <a:rPr lang="zh-CN" altLang="en-US" dirty="0"/>
              <a:t> </a:t>
            </a:r>
            <a:r>
              <a:rPr lang="en-US" altLang="zh-CN" dirty="0"/>
              <a:t>Instructions</a:t>
            </a:r>
            <a:r>
              <a:rPr lang="zh-CN" altLang="en-US" dirty="0"/>
              <a:t> </a:t>
            </a:r>
            <a:r>
              <a:rPr lang="en-US" altLang="zh-CN" dirty="0"/>
              <a:t>per</a:t>
            </a:r>
            <a:r>
              <a:rPr lang="zh-CN" altLang="en-US" dirty="0"/>
              <a:t> </a:t>
            </a:r>
            <a:r>
              <a:rPr lang="en-US" altLang="zh-CN" dirty="0"/>
              <a:t>Second</a:t>
            </a:r>
          </a:p>
          <a:p>
            <a:pPr lvl="1"/>
            <a:r>
              <a:rPr lang="zh-CN" altLang="en-US" dirty="0"/>
              <a:t>计算机的性能指标之一</a:t>
            </a:r>
            <a:endParaRPr lang="en-US" altLang="zh-CN" dirty="0"/>
          </a:p>
          <a:p>
            <a:r>
              <a:rPr lang="en-US" dirty="0"/>
              <a:t>MIPS</a:t>
            </a:r>
            <a:r>
              <a:rPr lang="zh-CN" altLang="en-US" dirty="0"/>
              <a:t>的历史</a:t>
            </a:r>
            <a:endParaRPr lang="en-US" altLang="zh-CN" dirty="0"/>
          </a:p>
          <a:p>
            <a:pPr lvl="1"/>
            <a:r>
              <a:rPr lang="zh-CN" altLang="en-US" dirty="0"/>
              <a:t>见课本或网上各种资料</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18</a:t>
            </a:fld>
            <a:endParaRPr lang="zh-CN" altLang="en-US">
              <a:solidFill>
                <a:srgbClr val="1F497D"/>
              </a:solidFill>
            </a:endParaRPr>
          </a:p>
        </p:txBody>
      </p:sp>
    </p:spTree>
    <p:extLst>
      <p:ext uri="{BB962C8B-B14F-4D97-AF65-F5344CB8AC3E}">
        <p14:creationId xmlns:p14="http://schemas.microsoft.com/office/powerpoint/2010/main" val="1417848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MIPS</a:t>
            </a:r>
            <a:r>
              <a:rPr lang="zh-CN" altLang="en-US" dirty="0"/>
              <a:t>处理器</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19</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612775" y="1412776"/>
            <a:ext cx="7668344" cy="4421308"/>
          </a:xfrm>
          <a:prstGeom prst="rect">
            <a:avLst/>
          </a:prstGeom>
        </p:spPr>
      </p:pic>
    </p:spTree>
    <p:extLst>
      <p:ext uri="{BB962C8B-B14F-4D97-AF65-F5344CB8AC3E}">
        <p14:creationId xmlns:p14="http://schemas.microsoft.com/office/powerpoint/2010/main" val="1837876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内容概要</a:t>
            </a:r>
            <a:endParaRPr lang="en-US" dirty="0"/>
          </a:p>
        </p:txBody>
      </p:sp>
      <p:sp>
        <p:nvSpPr>
          <p:cNvPr id="3" name="Content Placeholder 2"/>
          <p:cNvSpPr>
            <a:spLocks noGrp="1"/>
          </p:cNvSpPr>
          <p:nvPr>
            <p:ph idx="1"/>
          </p:nvPr>
        </p:nvSpPr>
        <p:spPr/>
        <p:txBody>
          <a:bodyPr/>
          <a:lstStyle/>
          <a:p>
            <a:r>
              <a:rPr lang="zh-CN" altLang="en-US" dirty="0"/>
              <a:t>计算机程序及分类</a:t>
            </a:r>
            <a:endParaRPr lang="en-US" altLang="zh-CN" dirty="0"/>
          </a:p>
          <a:p>
            <a:r>
              <a:rPr lang="zh-CN" altLang="en-US" dirty="0"/>
              <a:t>指令系统基本知识</a:t>
            </a:r>
            <a:endParaRPr lang="en-US" altLang="zh-CN" dirty="0"/>
          </a:p>
          <a:p>
            <a:r>
              <a:rPr lang="en-US" altLang="zh-CN" dirty="0"/>
              <a:t>MIPS</a:t>
            </a:r>
            <a:r>
              <a:rPr lang="zh-CN" altLang="en-US" dirty="0"/>
              <a:t>指令系统简介</a:t>
            </a:r>
            <a:endParaRPr lang="en-US" altLang="zh-CN" dirty="0"/>
          </a:p>
          <a:p>
            <a:r>
              <a:rPr lang="en-US" altLang="zh-CN"/>
              <a:t>THINPAD</a:t>
            </a:r>
            <a:r>
              <a:rPr lang="zh-CN" altLang="en-US"/>
              <a:t> </a:t>
            </a:r>
            <a:r>
              <a:rPr lang="en-US" altLang="zh-CN" dirty="0"/>
              <a:t>MIPS</a:t>
            </a:r>
            <a:r>
              <a:rPr lang="zh-CN" altLang="en-US" dirty="0"/>
              <a:t>指令系统</a:t>
            </a:r>
            <a:endParaRPr lang="en-US" altLang="zh-CN" dirty="0"/>
          </a:p>
          <a:p>
            <a:r>
              <a:rPr lang="en-US" altLang="zh-CN" dirty="0"/>
              <a:t>THINPAD</a:t>
            </a:r>
            <a:r>
              <a:rPr lang="zh-CN" altLang="en-US" dirty="0"/>
              <a:t>指令模拟器</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a:t>
            </a:fld>
            <a:endParaRPr lang="zh-CN" altLang="en-US">
              <a:solidFill>
                <a:srgbClr val="1F497D"/>
              </a:solidFill>
            </a:endParaRPr>
          </a:p>
        </p:txBody>
      </p:sp>
    </p:spTree>
    <p:extLst>
      <p:ext uri="{BB962C8B-B14F-4D97-AF65-F5344CB8AC3E}">
        <p14:creationId xmlns:p14="http://schemas.microsoft.com/office/powerpoint/2010/main" val="15850084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MIPS</a:t>
            </a:r>
            <a:r>
              <a:rPr lang="zh-CN" altLang="en-US" dirty="0"/>
              <a:t>指令格式（</a:t>
            </a:r>
            <a:r>
              <a:rPr lang="en-US" altLang="zh-CN" dirty="0"/>
              <a:t>32</a:t>
            </a:r>
            <a:r>
              <a:rPr lang="zh-CN" altLang="en-US" dirty="0"/>
              <a:t>位）</a:t>
            </a:r>
            <a:endParaRPr lang="en-US" dirty="0"/>
          </a:p>
        </p:txBody>
      </p:sp>
      <p:sp>
        <p:nvSpPr>
          <p:cNvPr id="3" name="Content Placeholder 2"/>
          <p:cNvSpPr>
            <a:spLocks noGrp="1"/>
          </p:cNvSpPr>
          <p:nvPr>
            <p:ph idx="1"/>
          </p:nvPr>
        </p:nvSpPr>
        <p:spPr>
          <a:xfrm>
            <a:off x="457200" y="1219200"/>
            <a:ext cx="8229600" cy="1921768"/>
          </a:xfrm>
        </p:spPr>
        <p:txBody>
          <a:bodyPr/>
          <a:lstStyle/>
          <a:p>
            <a:r>
              <a:rPr lang="zh-CN" altLang="en-US" dirty="0"/>
              <a:t>所有的指令都是</a:t>
            </a:r>
            <a:r>
              <a:rPr lang="en-US" altLang="zh-CN" dirty="0"/>
              <a:t>32</a:t>
            </a:r>
            <a:r>
              <a:rPr lang="zh-CN" altLang="en-US" dirty="0"/>
              <a:t>位字长，有</a:t>
            </a:r>
            <a:r>
              <a:rPr lang="en-US" altLang="zh-CN" dirty="0"/>
              <a:t>3</a:t>
            </a:r>
            <a:r>
              <a:rPr lang="zh-CN" altLang="en-US" dirty="0"/>
              <a:t>种指令格式：寄存器型，立即数型，和转移型</a:t>
            </a:r>
            <a:endParaRPr lang="en-US" altLang="zh-CN" dirty="0"/>
          </a:p>
          <a:p>
            <a:r>
              <a:rPr lang="zh-CN" altLang="en-US" dirty="0"/>
              <a:t>操作数寻址有基址加</a:t>
            </a:r>
            <a:r>
              <a:rPr lang="en-US" altLang="zh-CN" dirty="0"/>
              <a:t>16</a:t>
            </a:r>
            <a:r>
              <a:rPr lang="zh-CN" altLang="en-US" dirty="0"/>
              <a:t>位偏移的访存寻址、立即数寻址和寄存器寻址</a:t>
            </a:r>
            <a:r>
              <a:rPr lang="en-US" altLang="zh-CN" dirty="0"/>
              <a:t>3</a:t>
            </a:r>
            <a:r>
              <a:rPr lang="zh-CN" altLang="en-US" dirty="0"/>
              <a:t>种</a:t>
            </a:r>
            <a:endParaRPr lang="en-US" altLang="zh-CN"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20</a:t>
            </a:fld>
            <a:endParaRPr lang="zh-CN" altLang="en-US">
              <a:solidFill>
                <a:srgbClr val="1F497D"/>
              </a:solidFill>
            </a:endParaRPr>
          </a:p>
        </p:txBody>
      </p:sp>
      <p:sp>
        <p:nvSpPr>
          <p:cNvPr id="5" name="Rectangle 4"/>
          <p:cNvSpPr/>
          <p:nvPr/>
        </p:nvSpPr>
        <p:spPr bwMode="auto">
          <a:xfrm>
            <a:off x="1751793" y="2979952"/>
            <a:ext cx="1152128"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a:solidFill>
                  <a:schemeClr val="tx1"/>
                </a:solidFill>
                <a:latin typeface="Arial" pitchFamily="34" charset="0"/>
                <a:ea typeface="宋体" pitchFamily="2" charset="-122"/>
              </a:rPr>
              <a:t>op</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6" name="Rectangle 5"/>
          <p:cNvSpPr/>
          <p:nvPr/>
        </p:nvSpPr>
        <p:spPr bwMode="auto">
          <a:xfrm>
            <a:off x="2903921" y="2979952"/>
            <a:ext cx="1152128"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dirty="0" err="1">
                <a:solidFill>
                  <a:schemeClr val="tx1"/>
                </a:solidFill>
                <a:latin typeface="Arial" pitchFamily="34" charset="0"/>
                <a:ea typeface="宋体" pitchFamily="2" charset="-122"/>
              </a:rPr>
              <a:t>rs</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7" name="Rectangle 6"/>
          <p:cNvSpPr/>
          <p:nvPr/>
        </p:nvSpPr>
        <p:spPr bwMode="auto">
          <a:xfrm>
            <a:off x="4056049" y="2979952"/>
            <a:ext cx="1152128"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dirty="0" err="1">
                <a:solidFill>
                  <a:schemeClr val="tx1"/>
                </a:solidFill>
                <a:latin typeface="Arial" pitchFamily="34" charset="0"/>
                <a:ea typeface="宋体" pitchFamily="2" charset="-122"/>
              </a:rPr>
              <a:t>rt</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8" name="Rectangle 7"/>
          <p:cNvSpPr/>
          <p:nvPr/>
        </p:nvSpPr>
        <p:spPr bwMode="auto">
          <a:xfrm>
            <a:off x="5208177" y="2979952"/>
            <a:ext cx="1152128"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dirty="0" err="1">
                <a:solidFill>
                  <a:schemeClr val="tx1"/>
                </a:solidFill>
                <a:latin typeface="Arial" pitchFamily="34" charset="0"/>
                <a:ea typeface="宋体" pitchFamily="2" charset="-122"/>
              </a:rPr>
              <a:t>rd</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9" name="Rectangle 8"/>
          <p:cNvSpPr/>
          <p:nvPr/>
        </p:nvSpPr>
        <p:spPr bwMode="auto">
          <a:xfrm>
            <a:off x="6360305" y="2979952"/>
            <a:ext cx="1152128"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dirty="0" err="1">
                <a:solidFill>
                  <a:schemeClr val="tx1"/>
                </a:solidFill>
                <a:latin typeface="Arial" pitchFamily="34" charset="0"/>
                <a:ea typeface="宋体" pitchFamily="2" charset="-122"/>
              </a:rPr>
              <a:t>shamt</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10" name="Rectangle 9"/>
          <p:cNvSpPr/>
          <p:nvPr/>
        </p:nvSpPr>
        <p:spPr bwMode="auto">
          <a:xfrm>
            <a:off x="7512433" y="2979952"/>
            <a:ext cx="1152128"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dirty="0" err="1">
                <a:solidFill>
                  <a:schemeClr val="tx1"/>
                </a:solidFill>
                <a:latin typeface="Arial" pitchFamily="34" charset="0"/>
                <a:ea typeface="宋体" pitchFamily="2" charset="-122"/>
              </a:rPr>
              <a:t>funct</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11" name="Rectangle 10"/>
          <p:cNvSpPr/>
          <p:nvPr/>
        </p:nvSpPr>
        <p:spPr bwMode="auto">
          <a:xfrm>
            <a:off x="1751793" y="4176584"/>
            <a:ext cx="1152128"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a:solidFill>
                  <a:schemeClr val="tx1"/>
                </a:solidFill>
                <a:latin typeface="Arial" pitchFamily="34" charset="0"/>
                <a:ea typeface="宋体" pitchFamily="2" charset="-122"/>
              </a:rPr>
              <a:t>op</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12" name="Rectangle 11"/>
          <p:cNvSpPr/>
          <p:nvPr/>
        </p:nvSpPr>
        <p:spPr bwMode="auto">
          <a:xfrm>
            <a:off x="2903921" y="4176584"/>
            <a:ext cx="1152128"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dirty="0" err="1">
                <a:solidFill>
                  <a:schemeClr val="tx1"/>
                </a:solidFill>
                <a:latin typeface="Arial" pitchFamily="34" charset="0"/>
                <a:ea typeface="宋体" pitchFamily="2" charset="-122"/>
              </a:rPr>
              <a:t>rs</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13" name="Rectangle 12"/>
          <p:cNvSpPr/>
          <p:nvPr/>
        </p:nvSpPr>
        <p:spPr bwMode="auto">
          <a:xfrm>
            <a:off x="4056049" y="4176584"/>
            <a:ext cx="1152128"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dirty="0" err="1">
                <a:solidFill>
                  <a:schemeClr val="tx1"/>
                </a:solidFill>
                <a:latin typeface="Arial" pitchFamily="34" charset="0"/>
                <a:ea typeface="宋体" pitchFamily="2" charset="-122"/>
              </a:rPr>
              <a:t>rt</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16" name="Rectangle 15"/>
          <p:cNvSpPr/>
          <p:nvPr/>
        </p:nvSpPr>
        <p:spPr bwMode="auto">
          <a:xfrm>
            <a:off x="5208177" y="4176584"/>
            <a:ext cx="3456384"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sz="2400" dirty="0">
                <a:solidFill>
                  <a:schemeClr val="tx1"/>
                </a:solidFill>
                <a:latin typeface="Arial" pitchFamily="34" charset="0"/>
                <a:ea typeface="宋体" pitchFamily="2" charset="-122"/>
              </a:rPr>
              <a:t>address/immediate</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17" name="Rectangle 16"/>
          <p:cNvSpPr/>
          <p:nvPr/>
        </p:nvSpPr>
        <p:spPr bwMode="auto">
          <a:xfrm>
            <a:off x="1751793" y="5373216"/>
            <a:ext cx="1152128"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400">
                <a:solidFill>
                  <a:schemeClr val="tx1"/>
                </a:solidFill>
                <a:latin typeface="Arial" pitchFamily="34" charset="0"/>
                <a:ea typeface="宋体" pitchFamily="2" charset="-122"/>
              </a:rPr>
              <a:t>op</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22" name="Rectangle 21"/>
          <p:cNvSpPr/>
          <p:nvPr/>
        </p:nvSpPr>
        <p:spPr bwMode="auto">
          <a:xfrm>
            <a:off x="2903921" y="5373216"/>
            <a:ext cx="5760640" cy="50405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sz="2400" dirty="0">
                <a:solidFill>
                  <a:schemeClr val="tx1"/>
                </a:solidFill>
                <a:latin typeface="Arial" pitchFamily="34" charset="0"/>
                <a:ea typeface="宋体" pitchFamily="2" charset="-122"/>
              </a:rPr>
              <a:t>target</a:t>
            </a:r>
            <a:endParaRPr kumimoji="0" lang="en-US" sz="2400" b="0" i="0" u="none" strike="noStrike" cap="none" normalizeH="0" baseline="0" dirty="0">
              <a:ln>
                <a:noFill/>
              </a:ln>
              <a:solidFill>
                <a:schemeClr val="tx1"/>
              </a:solidFill>
              <a:effectLst/>
              <a:latin typeface="Arial" pitchFamily="34" charset="0"/>
              <a:ea typeface="宋体" pitchFamily="2" charset="-122"/>
            </a:endParaRPr>
          </a:p>
        </p:txBody>
      </p:sp>
      <p:sp>
        <p:nvSpPr>
          <p:cNvPr id="23" name="TextBox 22"/>
          <p:cNvSpPr txBox="1"/>
          <p:nvPr/>
        </p:nvSpPr>
        <p:spPr>
          <a:xfrm>
            <a:off x="457200" y="2979952"/>
            <a:ext cx="1107996" cy="369332"/>
          </a:xfrm>
          <a:prstGeom prst="rect">
            <a:avLst/>
          </a:prstGeom>
          <a:noFill/>
        </p:spPr>
        <p:txBody>
          <a:bodyPr wrap="none" rtlCol="0">
            <a:spAutoFit/>
          </a:bodyPr>
          <a:lstStyle/>
          <a:p>
            <a:r>
              <a:rPr lang="zh-CN" altLang="en-US" dirty="0"/>
              <a:t>寄存器型</a:t>
            </a:r>
            <a:endParaRPr lang="en-US" dirty="0"/>
          </a:p>
        </p:txBody>
      </p:sp>
      <p:sp>
        <p:nvSpPr>
          <p:cNvPr id="24" name="TextBox 23"/>
          <p:cNvSpPr txBox="1"/>
          <p:nvPr/>
        </p:nvSpPr>
        <p:spPr>
          <a:xfrm>
            <a:off x="457200" y="4244279"/>
            <a:ext cx="1107996" cy="369332"/>
          </a:xfrm>
          <a:prstGeom prst="rect">
            <a:avLst/>
          </a:prstGeom>
          <a:noFill/>
        </p:spPr>
        <p:txBody>
          <a:bodyPr wrap="none" rtlCol="0">
            <a:spAutoFit/>
          </a:bodyPr>
          <a:lstStyle/>
          <a:p>
            <a:r>
              <a:rPr lang="zh-CN" altLang="en-US" dirty="0"/>
              <a:t>立即数型</a:t>
            </a:r>
            <a:endParaRPr lang="en-US" dirty="0"/>
          </a:p>
        </p:txBody>
      </p:sp>
      <p:sp>
        <p:nvSpPr>
          <p:cNvPr id="25" name="TextBox 24"/>
          <p:cNvSpPr txBox="1"/>
          <p:nvPr/>
        </p:nvSpPr>
        <p:spPr>
          <a:xfrm>
            <a:off x="612775" y="5517232"/>
            <a:ext cx="877163" cy="369332"/>
          </a:xfrm>
          <a:prstGeom prst="rect">
            <a:avLst/>
          </a:prstGeom>
          <a:noFill/>
        </p:spPr>
        <p:txBody>
          <a:bodyPr wrap="none" rtlCol="0">
            <a:spAutoFit/>
          </a:bodyPr>
          <a:lstStyle/>
          <a:p>
            <a:r>
              <a:rPr lang="zh-CN" altLang="en-US" dirty="0"/>
              <a:t>转移型</a:t>
            </a:r>
            <a:endParaRPr lang="en-US" dirty="0"/>
          </a:p>
        </p:txBody>
      </p:sp>
      <p:sp>
        <p:nvSpPr>
          <p:cNvPr id="26" name="TextBox 25"/>
          <p:cNvSpPr txBox="1"/>
          <p:nvPr/>
        </p:nvSpPr>
        <p:spPr>
          <a:xfrm>
            <a:off x="1776169" y="3618732"/>
            <a:ext cx="2887201" cy="369332"/>
          </a:xfrm>
          <a:prstGeom prst="rect">
            <a:avLst/>
          </a:prstGeom>
          <a:noFill/>
        </p:spPr>
        <p:txBody>
          <a:bodyPr wrap="none" rtlCol="0">
            <a:spAutoFit/>
          </a:bodyPr>
          <a:lstStyle/>
          <a:p>
            <a:r>
              <a:rPr lang="en-US" altLang="zh-CN" dirty="0"/>
              <a:t>add</a:t>
            </a:r>
            <a:r>
              <a:rPr lang="zh-CN" altLang="en-US" dirty="0"/>
              <a:t> </a:t>
            </a:r>
            <a:r>
              <a:rPr lang="en-US" altLang="zh-CN" dirty="0"/>
              <a:t>$1,</a:t>
            </a:r>
            <a:r>
              <a:rPr lang="zh-CN" altLang="en-US" dirty="0"/>
              <a:t> </a:t>
            </a:r>
            <a:r>
              <a:rPr lang="en-US" altLang="zh-CN" dirty="0"/>
              <a:t>$2,</a:t>
            </a:r>
            <a:r>
              <a:rPr lang="zh-CN" altLang="en-US" dirty="0"/>
              <a:t> </a:t>
            </a:r>
            <a:r>
              <a:rPr lang="en-US" altLang="zh-CN" dirty="0"/>
              <a:t>$3</a:t>
            </a:r>
            <a:r>
              <a:rPr lang="zh-CN" altLang="en-US" dirty="0"/>
              <a:t>     </a:t>
            </a:r>
            <a:r>
              <a:rPr lang="en-US" altLang="zh-CN" dirty="0"/>
              <a:t>$3</a:t>
            </a:r>
            <a:r>
              <a:rPr lang="en-US" altLang="zh-CN" dirty="0">
                <a:sym typeface="Wingdings"/>
              </a:rPr>
              <a:t>$1+$2</a:t>
            </a:r>
            <a:endParaRPr lang="en-US" dirty="0"/>
          </a:p>
        </p:txBody>
      </p:sp>
      <p:sp>
        <p:nvSpPr>
          <p:cNvPr id="27" name="TextBox 26"/>
          <p:cNvSpPr txBox="1"/>
          <p:nvPr/>
        </p:nvSpPr>
        <p:spPr>
          <a:xfrm>
            <a:off x="1776169" y="4857415"/>
            <a:ext cx="3254289" cy="369332"/>
          </a:xfrm>
          <a:prstGeom prst="rect">
            <a:avLst/>
          </a:prstGeom>
          <a:noFill/>
        </p:spPr>
        <p:txBody>
          <a:bodyPr wrap="none" rtlCol="0">
            <a:spAutoFit/>
          </a:bodyPr>
          <a:lstStyle/>
          <a:p>
            <a:r>
              <a:rPr lang="en-US" altLang="zh-CN" dirty="0" err="1"/>
              <a:t>lw</a:t>
            </a:r>
            <a:r>
              <a:rPr lang="zh-CN" altLang="en-US" dirty="0"/>
              <a:t> </a:t>
            </a:r>
            <a:r>
              <a:rPr lang="en-US" altLang="zh-CN" dirty="0"/>
              <a:t>$1,</a:t>
            </a:r>
            <a:r>
              <a:rPr lang="zh-CN" altLang="en-US" dirty="0"/>
              <a:t> </a:t>
            </a:r>
            <a:r>
              <a:rPr lang="en-US" altLang="zh-CN" dirty="0"/>
              <a:t>$2,</a:t>
            </a:r>
            <a:r>
              <a:rPr lang="zh-CN" altLang="en-US" dirty="0"/>
              <a:t> </a:t>
            </a:r>
            <a:r>
              <a:rPr lang="en-US" altLang="zh-CN" dirty="0"/>
              <a:t>100</a:t>
            </a:r>
            <a:r>
              <a:rPr lang="zh-CN" altLang="en-US" dirty="0"/>
              <a:t>    </a:t>
            </a:r>
            <a:r>
              <a:rPr lang="en-US" altLang="zh-CN" dirty="0"/>
              <a:t>$2</a:t>
            </a:r>
            <a:r>
              <a:rPr lang="en-US" altLang="zh-CN" dirty="0">
                <a:sym typeface="Wingdings"/>
              </a:rPr>
              <a:t>M[$1+100]</a:t>
            </a:r>
            <a:endParaRPr lang="en-US" dirty="0"/>
          </a:p>
        </p:txBody>
      </p:sp>
      <p:sp>
        <p:nvSpPr>
          <p:cNvPr id="28" name="TextBox 27"/>
          <p:cNvSpPr txBox="1"/>
          <p:nvPr/>
        </p:nvSpPr>
        <p:spPr>
          <a:xfrm>
            <a:off x="5208177" y="4857415"/>
            <a:ext cx="3150093" cy="369332"/>
          </a:xfrm>
          <a:prstGeom prst="rect">
            <a:avLst/>
          </a:prstGeom>
          <a:noFill/>
        </p:spPr>
        <p:txBody>
          <a:bodyPr wrap="none" rtlCol="0">
            <a:spAutoFit/>
          </a:bodyPr>
          <a:lstStyle/>
          <a:p>
            <a:r>
              <a:rPr lang="en-US" dirty="0" err="1"/>
              <a:t>addi</a:t>
            </a:r>
            <a:r>
              <a:rPr lang="en-US" dirty="0"/>
              <a:t> $1, $2, 100     $2</a:t>
            </a:r>
            <a:r>
              <a:rPr lang="en-US" dirty="0">
                <a:sym typeface="Wingdings"/>
              </a:rPr>
              <a:t>$1+100</a:t>
            </a:r>
            <a:endParaRPr lang="en-US" dirty="0"/>
          </a:p>
        </p:txBody>
      </p:sp>
      <p:sp>
        <p:nvSpPr>
          <p:cNvPr id="29" name="TextBox 28"/>
          <p:cNvSpPr txBox="1"/>
          <p:nvPr/>
        </p:nvSpPr>
        <p:spPr>
          <a:xfrm>
            <a:off x="1776169" y="6021288"/>
            <a:ext cx="4022255" cy="369332"/>
          </a:xfrm>
          <a:prstGeom prst="rect">
            <a:avLst/>
          </a:prstGeom>
          <a:noFill/>
        </p:spPr>
        <p:txBody>
          <a:bodyPr wrap="none" rtlCol="0">
            <a:spAutoFit/>
          </a:bodyPr>
          <a:lstStyle/>
          <a:p>
            <a:r>
              <a:rPr lang="en-US" dirty="0"/>
              <a:t>j 8000   </a:t>
            </a:r>
            <a:r>
              <a:rPr lang="zh-CN" altLang="en-US" dirty="0"/>
              <a:t>转移到 </a:t>
            </a:r>
            <a:r>
              <a:rPr lang="en-US" altLang="zh-CN" dirty="0"/>
              <a:t>PC[31..28]</a:t>
            </a:r>
            <a:r>
              <a:rPr lang="zh-CN" altLang="en-US" dirty="0"/>
              <a:t> </a:t>
            </a:r>
            <a:r>
              <a:rPr lang="en-US" altLang="zh-CN" dirty="0"/>
              <a:t>|</a:t>
            </a:r>
            <a:r>
              <a:rPr lang="zh-CN" altLang="en-US" dirty="0"/>
              <a:t> </a:t>
            </a:r>
            <a:r>
              <a:rPr lang="en-US" altLang="zh-CN" dirty="0"/>
              <a:t>8000</a:t>
            </a:r>
            <a:r>
              <a:rPr lang="zh-CN" altLang="en-US" dirty="0"/>
              <a:t> </a:t>
            </a:r>
            <a:r>
              <a:rPr lang="en-US" altLang="zh-CN" dirty="0"/>
              <a:t>X</a:t>
            </a:r>
            <a:r>
              <a:rPr lang="zh-CN" altLang="en-US" dirty="0"/>
              <a:t> </a:t>
            </a:r>
            <a:r>
              <a:rPr lang="en-US" altLang="zh-CN" dirty="0"/>
              <a:t>4</a:t>
            </a:r>
            <a:r>
              <a:rPr lang="en-US" dirty="0"/>
              <a:t>    </a:t>
            </a:r>
          </a:p>
        </p:txBody>
      </p:sp>
    </p:spTree>
    <p:extLst>
      <p:ext uri="{BB962C8B-B14F-4D97-AF65-F5344CB8AC3E}">
        <p14:creationId xmlns:p14="http://schemas.microsoft.com/office/powerpoint/2010/main" val="8627454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MIPS</a:t>
            </a:r>
            <a:r>
              <a:rPr lang="zh-CN" altLang="en-US" dirty="0"/>
              <a:t>指令系统</a:t>
            </a:r>
            <a:endParaRPr lang="en-US" dirty="0"/>
          </a:p>
        </p:txBody>
      </p:sp>
      <p:sp>
        <p:nvSpPr>
          <p:cNvPr id="3" name="Content Placeholder 2"/>
          <p:cNvSpPr>
            <a:spLocks noGrp="1"/>
          </p:cNvSpPr>
          <p:nvPr>
            <p:ph idx="1"/>
          </p:nvPr>
        </p:nvSpPr>
        <p:spPr/>
        <p:txBody>
          <a:bodyPr/>
          <a:lstStyle/>
          <a:p>
            <a:r>
              <a:rPr lang="en-US" altLang="zh-CN" dirty="0"/>
              <a:t>MIPS</a:t>
            </a:r>
            <a:r>
              <a:rPr lang="zh-CN" altLang="en-US" dirty="0"/>
              <a:t> </a:t>
            </a:r>
            <a:r>
              <a:rPr lang="en-US" altLang="zh-CN" dirty="0"/>
              <a:t>64</a:t>
            </a:r>
          </a:p>
          <a:p>
            <a:pPr lvl="1"/>
            <a:r>
              <a:rPr lang="zh-CN" altLang="en-US" dirty="0"/>
              <a:t>面向</a:t>
            </a:r>
            <a:r>
              <a:rPr lang="en-US" altLang="zh-CN" dirty="0"/>
              <a:t>64</a:t>
            </a:r>
            <a:r>
              <a:rPr lang="zh-CN" altLang="en-US" dirty="0"/>
              <a:t>位处理器的指令系统</a:t>
            </a:r>
            <a:endParaRPr lang="en-US" altLang="zh-CN" dirty="0"/>
          </a:p>
          <a:p>
            <a:r>
              <a:rPr lang="en-US" altLang="zh-CN" dirty="0"/>
              <a:t>MIPS</a:t>
            </a:r>
            <a:r>
              <a:rPr lang="zh-CN" altLang="en-US" dirty="0"/>
              <a:t> </a:t>
            </a:r>
            <a:r>
              <a:rPr lang="en-US" altLang="zh-CN" dirty="0"/>
              <a:t>16e</a:t>
            </a:r>
          </a:p>
          <a:p>
            <a:pPr lvl="1"/>
            <a:r>
              <a:rPr lang="en-US" altLang="zh-CN" dirty="0"/>
              <a:t>16</a:t>
            </a:r>
            <a:r>
              <a:rPr lang="zh-CN" altLang="en-US" dirty="0"/>
              <a:t>位字长的</a:t>
            </a:r>
            <a:r>
              <a:rPr lang="en-US" altLang="zh-CN" dirty="0"/>
              <a:t>MIPS</a:t>
            </a:r>
            <a:r>
              <a:rPr lang="zh-CN" altLang="en-US" dirty="0"/>
              <a:t>指令集</a:t>
            </a:r>
            <a:endParaRPr lang="en-US" altLang="zh-CN" dirty="0"/>
          </a:p>
          <a:p>
            <a:pPr lvl="1"/>
            <a:r>
              <a:rPr lang="zh-CN" altLang="en-US" dirty="0"/>
              <a:t>主要用于嵌入式系统</a:t>
            </a:r>
            <a:endParaRPr lang="en-US" altLang="zh-CN" dirty="0"/>
          </a:p>
          <a:p>
            <a:pPr lvl="1"/>
            <a:r>
              <a:rPr lang="zh-CN" altLang="en-US" dirty="0"/>
              <a:t>本课程实验借用了其指令格式，在</a:t>
            </a:r>
            <a:r>
              <a:rPr lang="en-US" altLang="zh-CN" dirty="0"/>
              <a:t>16</a:t>
            </a:r>
            <a:r>
              <a:rPr lang="zh-CN" altLang="en-US" dirty="0"/>
              <a:t>位教学机上实现</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21</a:t>
            </a:fld>
            <a:endParaRPr lang="zh-CN" altLang="en-US">
              <a:solidFill>
                <a:srgbClr val="1F497D"/>
              </a:solidFill>
            </a:endParaRPr>
          </a:p>
        </p:txBody>
      </p:sp>
    </p:spTree>
    <p:extLst>
      <p:ext uri="{BB962C8B-B14F-4D97-AF65-F5344CB8AC3E}">
        <p14:creationId xmlns:p14="http://schemas.microsoft.com/office/powerpoint/2010/main" val="14963491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err="1"/>
              <a:t>ThinPAD</a:t>
            </a:r>
            <a:r>
              <a:rPr lang="zh-CN" altLang="en-US" dirty="0"/>
              <a:t> </a:t>
            </a:r>
            <a:r>
              <a:rPr lang="en-US" altLang="zh-CN" dirty="0"/>
              <a:t>MIPS</a:t>
            </a:r>
            <a:r>
              <a:rPr lang="zh-CN" altLang="en-US" dirty="0"/>
              <a:t>指令系统</a:t>
            </a:r>
            <a:endParaRPr lang="en-US" dirty="0"/>
          </a:p>
        </p:txBody>
      </p:sp>
      <p:sp>
        <p:nvSpPr>
          <p:cNvPr id="3" name="Content Placeholder 2"/>
          <p:cNvSpPr>
            <a:spLocks noGrp="1"/>
          </p:cNvSpPr>
          <p:nvPr>
            <p:ph idx="1"/>
          </p:nvPr>
        </p:nvSpPr>
        <p:spPr/>
        <p:txBody>
          <a:bodyPr/>
          <a:lstStyle/>
          <a:p>
            <a:endParaRPr lang="en-US" altLang="zh-CN" dirty="0"/>
          </a:p>
          <a:p>
            <a:r>
              <a:rPr lang="zh-CN" altLang="en-US" dirty="0"/>
              <a:t>采用与</a:t>
            </a:r>
            <a:r>
              <a:rPr lang="en-US" altLang="zh-CN" dirty="0"/>
              <a:t>MIPS32</a:t>
            </a:r>
            <a:r>
              <a:rPr lang="zh-CN" altLang="en-US" dirty="0"/>
              <a:t>兼容的指令格式</a:t>
            </a:r>
            <a:endParaRPr lang="en-US" altLang="zh-CN" dirty="0"/>
          </a:p>
          <a:p>
            <a:pPr lvl="1"/>
            <a:r>
              <a:rPr lang="en-US" altLang="zh-CN" dirty="0"/>
              <a:t>32</a:t>
            </a:r>
            <a:r>
              <a:rPr lang="zh-CN" altLang="en-US" dirty="0"/>
              <a:t>位固定字长</a:t>
            </a:r>
            <a:endParaRPr lang="en-US" altLang="zh-CN" dirty="0"/>
          </a:p>
          <a:p>
            <a:pPr lvl="1"/>
            <a:r>
              <a:rPr lang="zh-CN" altLang="en-US" dirty="0"/>
              <a:t>操作码位置及长度固定</a:t>
            </a:r>
            <a:endParaRPr lang="en-US" altLang="zh-CN" dirty="0"/>
          </a:p>
          <a:p>
            <a:pPr lvl="1"/>
            <a:r>
              <a:rPr lang="zh-CN" altLang="en-US" dirty="0"/>
              <a:t>寻址方式简单</a:t>
            </a:r>
            <a:endParaRPr lang="en-US" altLang="zh-CN" dirty="0"/>
          </a:p>
          <a:p>
            <a:r>
              <a:rPr lang="zh-CN" altLang="en-US" dirty="0"/>
              <a:t>供设计有</a:t>
            </a:r>
            <a:r>
              <a:rPr lang="en-US" altLang="zh-CN" dirty="0"/>
              <a:t>21+4+4</a:t>
            </a:r>
            <a:r>
              <a:rPr lang="zh-CN" altLang="en-US" dirty="0"/>
              <a:t>条指令</a:t>
            </a:r>
            <a:endParaRPr lang="en-US" altLang="zh-CN" dirty="0"/>
          </a:p>
          <a:p>
            <a:pPr lvl="1"/>
            <a:r>
              <a:rPr lang="zh-CN" altLang="en-US" dirty="0"/>
              <a:t>可根据需要进行扩展</a:t>
            </a:r>
            <a:endParaRPr lang="en-US" altLang="zh-CN" dirty="0"/>
          </a:p>
          <a:p>
            <a:r>
              <a:rPr lang="zh-CN" altLang="en-US" dirty="0"/>
              <a:t>作为本课程教学实验的指令系统</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22</a:t>
            </a:fld>
            <a:endParaRPr lang="zh-CN" altLang="en-US">
              <a:solidFill>
                <a:srgbClr val="1F497D"/>
              </a:solidFill>
            </a:endParaRPr>
          </a:p>
        </p:txBody>
      </p:sp>
    </p:spTree>
    <p:extLst>
      <p:ext uri="{BB962C8B-B14F-4D97-AF65-F5344CB8AC3E}">
        <p14:creationId xmlns:p14="http://schemas.microsoft.com/office/powerpoint/2010/main" val="11080838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C87B1-9C09-C849-8333-3BAEE1796BD4}"/>
              </a:ext>
            </a:extLst>
          </p:cNvPr>
          <p:cNvSpPr>
            <a:spLocks noGrp="1"/>
          </p:cNvSpPr>
          <p:nvPr>
            <p:ph type="title"/>
          </p:nvPr>
        </p:nvSpPr>
        <p:spPr/>
        <p:txBody>
          <a:bodyPr/>
          <a:lstStyle/>
          <a:p>
            <a:r>
              <a:rPr lang="en-US" altLang="zh-CN" dirty="0" err="1"/>
              <a:t>ThinPAD</a:t>
            </a:r>
            <a:r>
              <a:rPr lang="zh-CN" altLang="en-US" dirty="0"/>
              <a:t> </a:t>
            </a:r>
            <a:r>
              <a:rPr lang="en-US" altLang="zh-CN" dirty="0"/>
              <a:t>MIPS</a:t>
            </a:r>
            <a:r>
              <a:rPr lang="zh-CN" altLang="en-US" dirty="0"/>
              <a:t>指令系统概况</a:t>
            </a:r>
            <a:endParaRPr lang="en-US" dirty="0"/>
          </a:p>
        </p:txBody>
      </p:sp>
      <p:graphicFrame>
        <p:nvGraphicFramePr>
          <p:cNvPr id="5" name="Content Placeholder 4">
            <a:extLst>
              <a:ext uri="{FF2B5EF4-FFF2-40B4-BE49-F238E27FC236}">
                <a16:creationId xmlns:a16="http://schemas.microsoft.com/office/drawing/2014/main" id="{5941FF21-F290-8A45-AEBD-4AB0C6CEE8B5}"/>
              </a:ext>
            </a:extLst>
          </p:cNvPr>
          <p:cNvGraphicFramePr>
            <a:graphicFrameLocks noGrp="1"/>
          </p:cNvGraphicFramePr>
          <p:nvPr>
            <p:ph idx="1"/>
            <p:extLst>
              <p:ext uri="{D42A27DB-BD31-4B8C-83A1-F6EECF244321}">
                <p14:modId xmlns:p14="http://schemas.microsoft.com/office/powerpoint/2010/main" val="164353879"/>
              </p:ext>
            </p:extLst>
          </p:nvPr>
        </p:nvGraphicFramePr>
        <p:xfrm>
          <a:off x="457200" y="2300794"/>
          <a:ext cx="8003232" cy="3536870"/>
        </p:xfrm>
        <a:graphic>
          <a:graphicData uri="http://schemas.openxmlformats.org/drawingml/2006/table">
            <a:tbl>
              <a:tblPr firstRow="1" firstCol="1" bandRow="1">
                <a:tableStyleId>{5C22544A-7EE6-4342-B048-85BDC9FD1C3A}</a:tableStyleId>
              </a:tblPr>
              <a:tblGrid>
                <a:gridCol w="2661901">
                  <a:extLst>
                    <a:ext uri="{9D8B030D-6E8A-4147-A177-3AD203B41FA5}">
                      <a16:colId xmlns:a16="http://schemas.microsoft.com/office/drawing/2014/main" val="4063190737"/>
                    </a:ext>
                  </a:extLst>
                </a:gridCol>
                <a:gridCol w="5341331">
                  <a:extLst>
                    <a:ext uri="{9D8B030D-6E8A-4147-A177-3AD203B41FA5}">
                      <a16:colId xmlns:a16="http://schemas.microsoft.com/office/drawing/2014/main" val="1878629295"/>
                    </a:ext>
                  </a:extLst>
                </a:gridCol>
              </a:tblGrid>
              <a:tr h="2073830">
                <a:tc>
                  <a:txBody>
                    <a:bodyPr/>
                    <a:lstStyle/>
                    <a:p>
                      <a:pPr algn="just">
                        <a:spcAft>
                          <a:spcPts val="0"/>
                        </a:spcAft>
                      </a:pPr>
                      <a:r>
                        <a:rPr lang="zh-CN" sz="2400" kern="0" dirty="0">
                          <a:effectLst/>
                        </a:rPr>
                        <a:t>监控程序基础版本</a:t>
                      </a:r>
                      <a:endParaRPr lang="en-US" sz="2800" kern="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2400" kern="0" dirty="0">
                          <a:effectLst/>
                        </a:rPr>
                        <a:t>ADDIU, ADDU, AND, ANDI, BEQ, BGTZ, BNE, J, JAL, JR, LB, LUI, LW, OR, ORI, SB, SLL, SRL, SW, XOR, XORI </a:t>
                      </a:r>
                      <a:endParaRPr lang="en-US" sz="2800" kern="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13703077"/>
                  </a:ext>
                </a:extLst>
              </a:tr>
              <a:tr h="691277">
                <a:tc>
                  <a:txBody>
                    <a:bodyPr/>
                    <a:lstStyle/>
                    <a:p>
                      <a:pPr algn="just">
                        <a:spcAft>
                          <a:spcPts val="0"/>
                        </a:spcAft>
                      </a:pPr>
                      <a:r>
                        <a:rPr lang="zh-CN" sz="2400" kern="0">
                          <a:effectLst/>
                        </a:rPr>
                        <a:t>监控程序支持中断版本</a:t>
                      </a:r>
                      <a:endParaRPr lang="en-US" sz="2800" kern="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2400" kern="0">
                          <a:effectLst/>
                        </a:rPr>
                        <a:t>上一行所有指令</a:t>
                      </a:r>
                      <a:r>
                        <a:rPr lang="en-US" sz="2400" kern="0">
                          <a:effectLst/>
                        </a:rPr>
                        <a:t>+ERET, MFC0, MTC0, SYSCALL</a:t>
                      </a:r>
                      <a:endParaRPr lang="en-US" sz="2800" kern="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50489783"/>
                  </a:ext>
                </a:extLst>
              </a:tr>
              <a:tr h="691277">
                <a:tc>
                  <a:txBody>
                    <a:bodyPr/>
                    <a:lstStyle/>
                    <a:p>
                      <a:pPr algn="just">
                        <a:spcAft>
                          <a:spcPts val="0"/>
                        </a:spcAft>
                      </a:pPr>
                      <a:r>
                        <a:rPr lang="zh-CN" sz="2400" kern="0">
                          <a:effectLst/>
                        </a:rPr>
                        <a:t>监控程序支持</a:t>
                      </a:r>
                      <a:r>
                        <a:rPr lang="en-US" sz="2400" kern="0">
                          <a:effectLst/>
                        </a:rPr>
                        <a:t>TLB</a:t>
                      </a:r>
                      <a:r>
                        <a:rPr lang="zh-CN" sz="2400" kern="0">
                          <a:effectLst/>
                        </a:rPr>
                        <a:t>版本</a:t>
                      </a:r>
                      <a:endParaRPr lang="en-US" sz="2800" kern="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2400" kern="0" dirty="0">
                          <a:effectLst/>
                        </a:rPr>
                        <a:t>上一行所有指令</a:t>
                      </a:r>
                      <a:r>
                        <a:rPr lang="en-US" sz="2400" kern="0" dirty="0">
                          <a:effectLst/>
                        </a:rPr>
                        <a:t>+TLBP, TLBR, TLBWI, TLBWR</a:t>
                      </a:r>
                      <a:endParaRPr lang="en-US" sz="2800" kern="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13086230"/>
                  </a:ext>
                </a:extLst>
              </a:tr>
            </a:tbl>
          </a:graphicData>
        </a:graphic>
      </p:graphicFrame>
      <p:sp>
        <p:nvSpPr>
          <p:cNvPr id="4" name="Slide Number Placeholder 3">
            <a:extLst>
              <a:ext uri="{FF2B5EF4-FFF2-40B4-BE49-F238E27FC236}">
                <a16:creationId xmlns:a16="http://schemas.microsoft.com/office/drawing/2014/main" id="{25CFC5EB-FE49-2C40-929C-9B3FB5140625}"/>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23</a:t>
            </a:fld>
            <a:endParaRPr lang="zh-CN" altLang="en-US">
              <a:solidFill>
                <a:srgbClr val="1F497D"/>
              </a:solidFill>
            </a:endParaRPr>
          </a:p>
        </p:txBody>
      </p:sp>
      <p:sp>
        <p:nvSpPr>
          <p:cNvPr id="6" name="TextBox 5">
            <a:extLst>
              <a:ext uri="{FF2B5EF4-FFF2-40B4-BE49-F238E27FC236}">
                <a16:creationId xmlns:a16="http://schemas.microsoft.com/office/drawing/2014/main" id="{24CBF5AB-A292-6844-99FA-FC288137628C}"/>
              </a:ext>
            </a:extLst>
          </p:cNvPr>
          <p:cNvSpPr txBox="1"/>
          <p:nvPr/>
        </p:nvSpPr>
        <p:spPr>
          <a:xfrm>
            <a:off x="612775" y="1412776"/>
            <a:ext cx="7571303" cy="461665"/>
          </a:xfrm>
          <a:prstGeom prst="rect">
            <a:avLst/>
          </a:prstGeom>
          <a:noFill/>
        </p:spPr>
        <p:txBody>
          <a:bodyPr wrap="none" rtlCol="0">
            <a:spAutoFit/>
          </a:bodyPr>
          <a:lstStyle/>
          <a:p>
            <a:r>
              <a:rPr lang="zh-CN" altLang="en-US" sz="2400" dirty="0"/>
              <a:t>所需要实现的基础指令</a:t>
            </a:r>
            <a:r>
              <a:rPr lang="en-US" altLang="zh-CN" sz="2400" dirty="0"/>
              <a:t>21</a:t>
            </a:r>
            <a:r>
              <a:rPr lang="zh-CN" altLang="en-US" sz="2400" dirty="0"/>
              <a:t>条，后续只统计这</a:t>
            </a:r>
            <a:r>
              <a:rPr lang="en-US" altLang="zh-CN" sz="2400" dirty="0"/>
              <a:t>21</a:t>
            </a:r>
            <a:r>
              <a:rPr lang="zh-CN" altLang="en-US" sz="2400" dirty="0"/>
              <a:t>条的情况</a:t>
            </a:r>
            <a:endParaRPr lang="en-US" sz="2400" dirty="0"/>
          </a:p>
        </p:txBody>
      </p:sp>
    </p:spTree>
    <p:extLst>
      <p:ext uri="{BB962C8B-B14F-4D97-AF65-F5344CB8AC3E}">
        <p14:creationId xmlns:p14="http://schemas.microsoft.com/office/powerpoint/2010/main" val="5860403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E7E17-A753-6143-8B5D-5D3E673B520B}"/>
              </a:ext>
            </a:extLst>
          </p:cNvPr>
          <p:cNvSpPr>
            <a:spLocks noGrp="1"/>
          </p:cNvSpPr>
          <p:nvPr>
            <p:ph type="title"/>
          </p:nvPr>
        </p:nvSpPr>
        <p:spPr/>
        <p:txBody>
          <a:bodyPr/>
          <a:lstStyle/>
          <a:p>
            <a:r>
              <a:rPr lang="en-US" dirty="0"/>
              <a:t>MIPS</a:t>
            </a:r>
            <a:r>
              <a:rPr lang="en-US" altLang="zh-CN" dirty="0"/>
              <a:t>32</a:t>
            </a:r>
            <a:r>
              <a:rPr lang="zh-CN" altLang="en-US" dirty="0"/>
              <a:t>的指令格式</a:t>
            </a:r>
            <a:endParaRPr lang="en-US" dirty="0"/>
          </a:p>
        </p:txBody>
      </p:sp>
      <p:sp>
        <p:nvSpPr>
          <p:cNvPr id="4" name="Slide Number Placeholder 3">
            <a:extLst>
              <a:ext uri="{FF2B5EF4-FFF2-40B4-BE49-F238E27FC236}">
                <a16:creationId xmlns:a16="http://schemas.microsoft.com/office/drawing/2014/main" id="{611C5D7D-F475-E84F-8EA2-37629BB6DBE8}"/>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24</a:t>
            </a:fld>
            <a:endParaRPr lang="zh-CN" altLang="en-US">
              <a:solidFill>
                <a:srgbClr val="1F497D"/>
              </a:solidFill>
            </a:endParaRPr>
          </a:p>
        </p:txBody>
      </p:sp>
      <p:sp>
        <p:nvSpPr>
          <p:cNvPr id="5" name="Content Placeholder 2">
            <a:extLst>
              <a:ext uri="{FF2B5EF4-FFF2-40B4-BE49-F238E27FC236}">
                <a16:creationId xmlns:a16="http://schemas.microsoft.com/office/drawing/2014/main" id="{946B8011-90F3-A241-A443-200B3B761070}"/>
              </a:ext>
            </a:extLst>
          </p:cNvPr>
          <p:cNvSpPr>
            <a:spLocks noGrp="1"/>
          </p:cNvSpPr>
          <p:nvPr>
            <p:ph idx="1"/>
          </p:nvPr>
        </p:nvSpPr>
        <p:spPr>
          <a:xfrm>
            <a:off x="612775" y="1326649"/>
            <a:ext cx="7886700" cy="4351338"/>
          </a:xfrm>
        </p:spPr>
        <p:txBody>
          <a:bodyPr/>
          <a:lstStyle/>
          <a:p>
            <a:r>
              <a:rPr lang="en-US" altLang="zh-CN" dirty="0"/>
              <a:t>R-</a:t>
            </a:r>
            <a:r>
              <a:rPr lang="zh-CN" altLang="en-US" dirty="0"/>
              <a:t>格式：寄存器指令，指定指令中的</a:t>
            </a:r>
            <a:r>
              <a:rPr lang="en-US" altLang="zh-CN" dirty="0"/>
              <a:t>3</a:t>
            </a:r>
            <a:r>
              <a:rPr lang="zh-CN" altLang="en-US" dirty="0"/>
              <a:t>个寄存器</a:t>
            </a:r>
            <a:endParaRPr lang="en-US" altLang="zh-CN" dirty="0"/>
          </a:p>
          <a:p>
            <a:r>
              <a:rPr lang="en-US" altLang="zh-CN" dirty="0"/>
              <a:t>I-</a:t>
            </a:r>
            <a:r>
              <a:rPr lang="zh-CN" altLang="en-US" dirty="0"/>
              <a:t>格式：指令中包含立即数，</a:t>
            </a:r>
            <a:r>
              <a:rPr lang="en-US" altLang="zh-CN" dirty="0" err="1"/>
              <a:t>lw</a:t>
            </a:r>
            <a:r>
              <a:rPr lang="en-US" altLang="zh-CN" dirty="0"/>
              <a:t>/</a:t>
            </a:r>
            <a:r>
              <a:rPr lang="en-US" altLang="zh-CN" dirty="0" err="1"/>
              <a:t>sw</a:t>
            </a:r>
            <a:r>
              <a:rPr lang="zh-CN" altLang="en-US" dirty="0"/>
              <a:t>（</a:t>
            </a:r>
            <a:r>
              <a:rPr lang="en-US" altLang="zh-CN" dirty="0"/>
              <a:t>offset</a:t>
            </a:r>
            <a:r>
              <a:rPr lang="zh-CN" altLang="en-US" dirty="0"/>
              <a:t>是立即数），已经</a:t>
            </a:r>
            <a:r>
              <a:rPr lang="en-US" altLang="zh-CN" dirty="0" err="1"/>
              <a:t>beq</a:t>
            </a:r>
            <a:r>
              <a:rPr lang="en-US" altLang="zh-CN" dirty="0"/>
              <a:t>/</a:t>
            </a:r>
            <a:r>
              <a:rPr lang="en-US" altLang="zh-CN" dirty="0" err="1"/>
              <a:t>bne</a:t>
            </a:r>
            <a:endParaRPr lang="en-US" altLang="zh-CN" dirty="0"/>
          </a:p>
          <a:p>
            <a:pPr lvl="1"/>
            <a:r>
              <a:rPr lang="zh-CN" altLang="en-US" dirty="0"/>
              <a:t>不包含移位指令</a:t>
            </a:r>
            <a:endParaRPr lang="en-US" altLang="zh-CN" dirty="0"/>
          </a:p>
          <a:p>
            <a:r>
              <a:rPr lang="en-US" dirty="0"/>
              <a:t>J</a:t>
            </a:r>
            <a:r>
              <a:rPr lang="en-US" altLang="zh-CN" dirty="0"/>
              <a:t>-</a:t>
            </a:r>
            <a:r>
              <a:rPr lang="zh-CN" altLang="en-US" dirty="0"/>
              <a:t>格式：</a:t>
            </a:r>
            <a:r>
              <a:rPr lang="en-US" altLang="zh-CN" dirty="0"/>
              <a:t>j</a:t>
            </a:r>
            <a:r>
              <a:rPr lang="zh-CN" altLang="en-US" dirty="0"/>
              <a:t>以及</a:t>
            </a:r>
            <a:r>
              <a:rPr lang="en-US" altLang="zh-CN" dirty="0" err="1"/>
              <a:t>jal</a:t>
            </a:r>
            <a:endParaRPr lang="en-US" altLang="zh-CN" dirty="0"/>
          </a:p>
          <a:p>
            <a:pPr lvl="1"/>
            <a:r>
              <a:rPr lang="zh-CN" altLang="en-US" dirty="0"/>
              <a:t>不包含</a:t>
            </a:r>
            <a:r>
              <a:rPr lang="en-US" altLang="zh-CN" dirty="0" err="1"/>
              <a:t>jr</a:t>
            </a:r>
            <a:endParaRPr lang="en-US" dirty="0"/>
          </a:p>
        </p:txBody>
      </p:sp>
      <p:grpSp>
        <p:nvGrpSpPr>
          <p:cNvPr id="6" name="Google Shape;275;p35">
            <a:extLst>
              <a:ext uri="{FF2B5EF4-FFF2-40B4-BE49-F238E27FC236}">
                <a16:creationId xmlns:a16="http://schemas.microsoft.com/office/drawing/2014/main" id="{067F7FE9-43E2-4B4E-BCA7-850A24E999D9}"/>
              </a:ext>
            </a:extLst>
          </p:cNvPr>
          <p:cNvGrpSpPr/>
          <p:nvPr/>
        </p:nvGrpSpPr>
        <p:grpSpPr>
          <a:xfrm>
            <a:off x="-15875" y="4000874"/>
            <a:ext cx="9144038" cy="2371500"/>
            <a:chOff x="0" y="4499850"/>
            <a:chExt cx="9144038" cy="2371500"/>
          </a:xfrm>
        </p:grpSpPr>
        <p:grpSp>
          <p:nvGrpSpPr>
            <p:cNvPr id="7" name="Google Shape;276;p35">
              <a:extLst>
                <a:ext uri="{FF2B5EF4-FFF2-40B4-BE49-F238E27FC236}">
                  <a16:creationId xmlns:a16="http://schemas.microsoft.com/office/drawing/2014/main" id="{41D0DF7D-180D-2147-BF50-B0AC0F446D15}"/>
                </a:ext>
              </a:extLst>
            </p:cNvPr>
            <p:cNvGrpSpPr/>
            <p:nvPr/>
          </p:nvGrpSpPr>
          <p:grpSpPr>
            <a:xfrm>
              <a:off x="621792" y="4587240"/>
              <a:ext cx="7900488" cy="457200"/>
              <a:chOff x="457200" y="4572000"/>
              <a:chExt cx="7900488" cy="457200"/>
            </a:xfrm>
          </p:grpSpPr>
          <p:sp>
            <p:nvSpPr>
              <p:cNvPr id="10" name="Google Shape;277;p35">
                <a:extLst>
                  <a:ext uri="{FF2B5EF4-FFF2-40B4-BE49-F238E27FC236}">
                    <a16:creationId xmlns:a16="http://schemas.microsoft.com/office/drawing/2014/main" id="{DFE58E49-60F4-4349-BB17-F8EFE9C87C90}"/>
                  </a:ext>
                </a:extLst>
              </p:cNvPr>
              <p:cNvSpPr/>
              <p:nvPr/>
            </p:nvSpPr>
            <p:spPr>
              <a:xfrm>
                <a:off x="457200"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1" name="Google Shape;278;p35">
                <a:extLst>
                  <a:ext uri="{FF2B5EF4-FFF2-40B4-BE49-F238E27FC236}">
                    <a16:creationId xmlns:a16="http://schemas.microsoft.com/office/drawing/2014/main" id="{DA63A9FE-7112-C74C-B9E7-6195ABB5F469}"/>
                  </a:ext>
                </a:extLst>
              </p:cNvPr>
              <p:cNvSpPr/>
              <p:nvPr/>
            </p:nvSpPr>
            <p:spPr>
              <a:xfrm>
                <a:off x="6876288"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2" name="Google Shape;279;p35">
                <a:extLst>
                  <a:ext uri="{FF2B5EF4-FFF2-40B4-BE49-F238E27FC236}">
                    <a16:creationId xmlns:a16="http://schemas.microsoft.com/office/drawing/2014/main" id="{0294E6F3-229B-2048-9B23-2FC3BF07F288}"/>
                  </a:ext>
                </a:extLst>
              </p:cNvPr>
              <p:cNvSpPr/>
              <p:nvPr/>
            </p:nvSpPr>
            <p:spPr>
              <a:xfrm>
                <a:off x="193852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3" name="Google Shape;280;p35">
                <a:extLst>
                  <a:ext uri="{FF2B5EF4-FFF2-40B4-BE49-F238E27FC236}">
                    <a16:creationId xmlns:a16="http://schemas.microsoft.com/office/drawing/2014/main" id="{7293596D-1418-C944-A16B-0F1C24E16DCA}"/>
                  </a:ext>
                </a:extLst>
              </p:cNvPr>
              <p:cNvSpPr/>
              <p:nvPr/>
            </p:nvSpPr>
            <p:spPr>
              <a:xfrm>
                <a:off x="317296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4" name="Google Shape;281;p35">
                <a:extLst>
                  <a:ext uri="{FF2B5EF4-FFF2-40B4-BE49-F238E27FC236}">
                    <a16:creationId xmlns:a16="http://schemas.microsoft.com/office/drawing/2014/main" id="{0FE421A1-7ACD-E045-ACA6-282DC815BFB1}"/>
                  </a:ext>
                </a:extLst>
              </p:cNvPr>
              <p:cNvSpPr/>
              <p:nvPr/>
            </p:nvSpPr>
            <p:spPr>
              <a:xfrm>
                <a:off x="440740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5" name="Google Shape;282;p35">
                <a:extLst>
                  <a:ext uri="{FF2B5EF4-FFF2-40B4-BE49-F238E27FC236}">
                    <a16:creationId xmlns:a16="http://schemas.microsoft.com/office/drawing/2014/main" id="{7C628A29-DB05-D140-AB37-AFC94961C339}"/>
                  </a:ext>
                </a:extLst>
              </p:cNvPr>
              <p:cNvSpPr/>
              <p:nvPr/>
            </p:nvSpPr>
            <p:spPr>
              <a:xfrm>
                <a:off x="564184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grpSp>
        <p:pic>
          <p:nvPicPr>
            <p:cNvPr id="8" name="Google Shape;283;p35">
              <a:extLst>
                <a:ext uri="{FF2B5EF4-FFF2-40B4-BE49-F238E27FC236}">
                  <a16:creationId xmlns:a16="http://schemas.microsoft.com/office/drawing/2014/main" id="{1D0EE4FB-B49E-CF45-ADE7-943530332726}"/>
                </a:ext>
              </a:extLst>
            </p:cNvPr>
            <p:cNvPicPr preferRelativeResize="0"/>
            <p:nvPr/>
          </p:nvPicPr>
          <p:blipFill rotWithShape="1">
            <a:blip r:embed="rId2">
              <a:alphaModFix/>
            </a:blip>
            <a:srcRect t="3128"/>
            <a:stretch/>
          </p:blipFill>
          <p:spPr>
            <a:xfrm>
              <a:off x="0" y="4513200"/>
              <a:ext cx="9144000" cy="2344800"/>
            </a:xfrm>
            <a:prstGeom prst="rect">
              <a:avLst/>
            </a:prstGeom>
            <a:noFill/>
            <a:ln>
              <a:noFill/>
            </a:ln>
          </p:spPr>
        </p:pic>
        <p:sp>
          <p:nvSpPr>
            <p:cNvPr id="9" name="Google Shape;284;p35">
              <a:extLst>
                <a:ext uri="{FF2B5EF4-FFF2-40B4-BE49-F238E27FC236}">
                  <a16:creationId xmlns:a16="http://schemas.microsoft.com/office/drawing/2014/main" id="{24900748-F064-E046-B48C-48B3973E7358}"/>
                </a:ext>
              </a:extLst>
            </p:cNvPr>
            <p:cNvSpPr/>
            <p:nvPr/>
          </p:nvSpPr>
          <p:spPr>
            <a:xfrm>
              <a:off x="38" y="4499850"/>
              <a:ext cx="9144000" cy="2371500"/>
            </a:xfrm>
            <a:prstGeom prst="rect">
              <a:avLst/>
            </a:prstGeom>
            <a:solidFill>
              <a:srgbClr val="00FF00">
                <a:alpha val="32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891395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031CF-CCDC-FF43-9599-51230522A2D3}"/>
              </a:ext>
            </a:extLst>
          </p:cNvPr>
          <p:cNvSpPr>
            <a:spLocks noGrp="1"/>
          </p:cNvSpPr>
          <p:nvPr>
            <p:ph type="title"/>
          </p:nvPr>
        </p:nvSpPr>
        <p:spPr/>
        <p:txBody>
          <a:bodyPr/>
          <a:lstStyle/>
          <a:p>
            <a:r>
              <a:rPr lang="en-US" dirty="0" err="1"/>
              <a:t>Thin</a:t>
            </a:r>
            <a:r>
              <a:rPr lang="en-US" altLang="zh-CN" dirty="0" err="1"/>
              <a:t>PAD</a:t>
            </a:r>
            <a:r>
              <a:rPr lang="zh-CN" altLang="en-US" dirty="0"/>
              <a:t> </a:t>
            </a:r>
            <a:r>
              <a:rPr lang="en-US" altLang="zh-CN" dirty="0"/>
              <a:t>MIPS</a:t>
            </a:r>
            <a:r>
              <a:rPr lang="zh-CN" altLang="en-US" dirty="0"/>
              <a:t>指令格式（</a:t>
            </a:r>
            <a:r>
              <a:rPr lang="en-US" altLang="zh-CN" dirty="0"/>
              <a:t>R</a:t>
            </a:r>
            <a:r>
              <a:rPr lang="zh-CN" altLang="en-US" dirty="0"/>
              <a:t>型指令）</a:t>
            </a:r>
            <a:endParaRPr lang="en-US" dirty="0"/>
          </a:p>
        </p:txBody>
      </p:sp>
      <p:sp>
        <p:nvSpPr>
          <p:cNvPr id="3" name="Content Placeholder 2">
            <a:extLst>
              <a:ext uri="{FF2B5EF4-FFF2-40B4-BE49-F238E27FC236}">
                <a16:creationId xmlns:a16="http://schemas.microsoft.com/office/drawing/2014/main" id="{DE1EE1A8-BD13-6C48-A2CE-5A4F528BED9C}"/>
              </a:ext>
            </a:extLst>
          </p:cNvPr>
          <p:cNvSpPr>
            <a:spLocks noGrp="1"/>
          </p:cNvSpPr>
          <p:nvPr>
            <p:ph idx="1"/>
          </p:nvPr>
        </p:nvSpPr>
        <p:spPr/>
        <p:txBody>
          <a:bodyPr/>
          <a:lstStyle/>
          <a:p>
            <a:r>
              <a:rPr lang="en-US" dirty="0"/>
              <a:t>ADD</a:t>
            </a:r>
            <a:r>
              <a:rPr lang="en-US" altLang="zh-CN" dirty="0"/>
              <a:t>U,AND,JR,OR,SLL,SLR,XOR</a:t>
            </a:r>
            <a:r>
              <a:rPr lang="zh-CN" altLang="en-US" dirty="0"/>
              <a:t>共</a:t>
            </a:r>
            <a:r>
              <a:rPr lang="en-US" altLang="zh-CN" dirty="0"/>
              <a:t>7</a:t>
            </a:r>
            <a:r>
              <a:rPr lang="zh-CN" altLang="en-US" dirty="0"/>
              <a:t>条</a:t>
            </a:r>
            <a:endParaRPr lang="en-US" dirty="0"/>
          </a:p>
          <a:p>
            <a:r>
              <a:rPr lang="zh-CN" altLang="en-US" dirty="0"/>
              <a:t> </a:t>
            </a:r>
            <a:endParaRPr lang="en-US" dirty="0"/>
          </a:p>
        </p:txBody>
      </p:sp>
      <p:sp>
        <p:nvSpPr>
          <p:cNvPr id="4" name="Slide Number Placeholder 3">
            <a:extLst>
              <a:ext uri="{FF2B5EF4-FFF2-40B4-BE49-F238E27FC236}">
                <a16:creationId xmlns:a16="http://schemas.microsoft.com/office/drawing/2014/main" id="{6D7DC20C-D2C0-4346-A469-6BBD9B4BCC74}"/>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25</a:t>
            </a:fld>
            <a:endParaRPr lang="zh-CN" altLang="en-US">
              <a:solidFill>
                <a:srgbClr val="1F497D"/>
              </a:solidFill>
            </a:endParaRPr>
          </a:p>
        </p:txBody>
      </p:sp>
      <p:sp>
        <p:nvSpPr>
          <p:cNvPr id="5" name="Google Shape;299;p37">
            <a:extLst>
              <a:ext uri="{FF2B5EF4-FFF2-40B4-BE49-F238E27FC236}">
                <a16:creationId xmlns:a16="http://schemas.microsoft.com/office/drawing/2014/main" id="{9A608A63-885A-834D-BD54-7B8B9EA84498}"/>
              </a:ext>
            </a:extLst>
          </p:cNvPr>
          <p:cNvSpPr txBox="1">
            <a:spLocks/>
          </p:cNvSpPr>
          <p:nvPr/>
        </p:nvSpPr>
        <p:spPr>
          <a:xfrm>
            <a:off x="501668" y="2332648"/>
            <a:ext cx="8229600" cy="512880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en-US" altLang="zh-CN" sz="3200" dirty="0">
                <a:solidFill>
                  <a:schemeClr val="dk1"/>
                </a:solidFill>
                <a:latin typeface="Calibri"/>
                <a:ea typeface="Calibri"/>
                <a:cs typeface="Calibri"/>
                <a:sym typeface="Calibri"/>
              </a:rPr>
              <a:t>R</a:t>
            </a:r>
            <a:r>
              <a:rPr lang="zh-CN" altLang="en-US" sz="3200" dirty="0">
                <a:solidFill>
                  <a:schemeClr val="dk1"/>
                </a:solidFill>
                <a:latin typeface="Calibri"/>
                <a:ea typeface="Calibri"/>
                <a:cs typeface="Calibri"/>
                <a:sym typeface="Calibri"/>
              </a:rPr>
              <a:t>型指令每个指令字分成</a:t>
            </a:r>
            <a:r>
              <a:rPr lang="en-US" altLang="zh-CN" sz="3200" dirty="0">
                <a:solidFill>
                  <a:schemeClr val="dk1"/>
                </a:solidFill>
                <a:latin typeface="Calibri"/>
                <a:ea typeface="Calibri"/>
                <a:cs typeface="Calibri"/>
                <a:sym typeface="Calibri"/>
              </a:rPr>
              <a:t>6</a:t>
            </a:r>
            <a:r>
              <a:rPr lang="zh-CN" altLang="en-US" sz="3200" dirty="0">
                <a:solidFill>
                  <a:schemeClr val="dk1"/>
                </a:solidFill>
                <a:latin typeface="Calibri"/>
                <a:ea typeface="Calibri"/>
                <a:cs typeface="Calibri"/>
                <a:sym typeface="Calibri"/>
              </a:rPr>
              <a:t>个域：</a:t>
            </a:r>
            <a:endParaRPr lang="en-US" dirty="0"/>
          </a:p>
          <a:p>
            <a:pPr marL="342900" indent="-342900">
              <a:spcBef>
                <a:spcPts val="640"/>
              </a:spcBef>
              <a:buClr>
                <a:schemeClr val="dk1"/>
              </a:buClr>
              <a:buFont typeface="Arial"/>
              <a:buNone/>
            </a:pPr>
            <a:endParaRPr lang="en-US" sz="3200" dirty="0">
              <a:solidFill>
                <a:schemeClr val="dk1"/>
              </a:solidFill>
              <a:latin typeface="Calibri"/>
              <a:ea typeface="Calibri"/>
              <a:cs typeface="Calibri"/>
              <a:sym typeface="Calibri"/>
            </a:endParaRPr>
          </a:p>
          <a:p>
            <a:pPr marL="342900" indent="-342900">
              <a:spcBef>
                <a:spcPts val="640"/>
              </a:spcBef>
              <a:buClr>
                <a:schemeClr val="dk1"/>
              </a:buClr>
              <a:buFont typeface="Arial"/>
              <a:buNone/>
            </a:pPr>
            <a:endParaRPr lang="en-US" sz="3200" dirty="0">
              <a:solidFill>
                <a:schemeClr val="dk1"/>
              </a:solidFill>
              <a:latin typeface="Calibri"/>
              <a:ea typeface="Calibri"/>
              <a:cs typeface="Calibri"/>
              <a:sym typeface="Calibri"/>
            </a:endParaRPr>
          </a:p>
          <a:p>
            <a:pPr marL="342900" indent="-342900">
              <a:spcBef>
                <a:spcPts val="1800"/>
              </a:spcBef>
              <a:buClr>
                <a:schemeClr val="dk1"/>
              </a:buClr>
              <a:buSzPts val="3200"/>
              <a:buFont typeface="Arial"/>
              <a:buChar char="•"/>
            </a:pPr>
            <a:r>
              <a:rPr lang="zh-CN" altLang="en-US" sz="3200" dirty="0">
                <a:solidFill>
                  <a:schemeClr val="dk1"/>
                </a:solidFill>
                <a:latin typeface="Calibri"/>
                <a:ea typeface="Calibri"/>
                <a:cs typeface="Calibri"/>
                <a:sym typeface="Calibri"/>
              </a:rPr>
              <a:t>每个域有自己的名字</a:t>
            </a:r>
            <a:r>
              <a:rPr lang="en-US" sz="3200" dirty="0">
                <a:solidFill>
                  <a:schemeClr val="dk1"/>
                </a:solidFill>
                <a:latin typeface="Calibri"/>
                <a:ea typeface="Calibri"/>
                <a:cs typeface="Calibri"/>
                <a:sym typeface="Calibri"/>
              </a:rPr>
              <a:t>:</a:t>
            </a:r>
            <a:endParaRPr lang="en-US" dirty="0"/>
          </a:p>
          <a:p>
            <a:pPr marL="342900" indent="-342900">
              <a:spcBef>
                <a:spcPts val="560"/>
              </a:spcBef>
              <a:buClr>
                <a:schemeClr val="dk1"/>
              </a:buClr>
              <a:buFont typeface="Arial"/>
              <a:buNone/>
            </a:pPr>
            <a:endParaRPr lang="en-US" dirty="0">
              <a:solidFill>
                <a:schemeClr val="accent2"/>
              </a:solidFill>
              <a:latin typeface="Calibri"/>
              <a:ea typeface="Calibri"/>
              <a:cs typeface="Calibri"/>
              <a:sym typeface="Calibri"/>
            </a:endParaRPr>
          </a:p>
          <a:p>
            <a:pPr marL="342900" indent="-342900">
              <a:spcBef>
                <a:spcPts val="3600"/>
              </a:spcBef>
              <a:buClr>
                <a:schemeClr val="dk1"/>
              </a:buClr>
              <a:buSzPts val="3200"/>
              <a:buFont typeface="Arial"/>
              <a:buChar char="•"/>
            </a:pPr>
            <a:r>
              <a:rPr lang="zh-CN" altLang="en-US" sz="3200" dirty="0">
                <a:solidFill>
                  <a:schemeClr val="dk1"/>
                </a:solidFill>
                <a:latin typeface="Calibri"/>
                <a:ea typeface="Calibri"/>
                <a:cs typeface="Calibri"/>
                <a:sym typeface="Calibri"/>
              </a:rPr>
              <a:t>每个域自成一个无符号整数</a:t>
            </a:r>
            <a:endParaRPr lang="en-US" sz="3200" u="sng" dirty="0">
              <a:solidFill>
                <a:schemeClr val="dk1"/>
              </a:solidFill>
              <a:latin typeface="Calibri"/>
              <a:ea typeface="Calibri"/>
              <a:cs typeface="Calibri"/>
              <a:sym typeface="Calibri"/>
            </a:endParaRPr>
          </a:p>
          <a:p>
            <a:pPr marL="742950" lvl="1" indent="-285750">
              <a:spcBef>
                <a:spcPts val="560"/>
              </a:spcBef>
              <a:buClr>
                <a:schemeClr val="dk1"/>
              </a:buClr>
              <a:buSzPts val="2800"/>
              <a:buFont typeface="Arial"/>
              <a:buChar char="–"/>
            </a:pPr>
            <a:r>
              <a:rPr lang="en-US" altLang="zh-CN" sz="2800" dirty="0">
                <a:solidFill>
                  <a:schemeClr val="dk1"/>
                </a:solidFill>
                <a:latin typeface="Calibri"/>
                <a:ea typeface="Calibri"/>
                <a:cs typeface="Calibri"/>
                <a:sym typeface="Calibri"/>
              </a:rPr>
              <a:t>5</a:t>
            </a:r>
            <a:r>
              <a:rPr lang="zh-CN" altLang="en-US" sz="2800" dirty="0">
                <a:solidFill>
                  <a:schemeClr val="dk1"/>
                </a:solidFill>
                <a:latin typeface="Calibri"/>
                <a:ea typeface="Calibri"/>
                <a:cs typeface="Calibri"/>
                <a:sym typeface="Calibri"/>
              </a:rPr>
              <a:t>位域的取值范围</a:t>
            </a:r>
            <a:r>
              <a:rPr lang="en-US" sz="2800" dirty="0">
                <a:solidFill>
                  <a:schemeClr val="dk1"/>
                </a:solidFill>
                <a:latin typeface="Calibri"/>
                <a:ea typeface="Calibri"/>
                <a:cs typeface="Calibri"/>
                <a:sym typeface="Calibri"/>
              </a:rPr>
              <a:t>0-31, </a:t>
            </a:r>
            <a:br>
              <a:rPr lang="en-US" sz="2800" dirty="0">
                <a:solidFill>
                  <a:schemeClr val="dk1"/>
                </a:solidFill>
                <a:latin typeface="Calibri"/>
                <a:ea typeface="Calibri"/>
                <a:cs typeface="Calibri"/>
                <a:sym typeface="Calibri"/>
              </a:rPr>
            </a:br>
            <a:r>
              <a:rPr lang="en-US" altLang="zh-CN" sz="2800" dirty="0">
                <a:solidFill>
                  <a:schemeClr val="dk1"/>
                </a:solidFill>
                <a:latin typeface="Calibri"/>
                <a:ea typeface="Calibri"/>
                <a:cs typeface="Calibri"/>
                <a:sym typeface="Calibri"/>
              </a:rPr>
              <a:t>6</a:t>
            </a:r>
            <a:r>
              <a:rPr lang="zh-CN" altLang="en-US" sz="2800" dirty="0">
                <a:solidFill>
                  <a:schemeClr val="dk1"/>
                </a:solidFill>
                <a:latin typeface="Calibri"/>
                <a:ea typeface="Calibri"/>
                <a:cs typeface="Calibri"/>
                <a:sym typeface="Calibri"/>
              </a:rPr>
              <a:t>位域的取值范围</a:t>
            </a:r>
            <a:r>
              <a:rPr lang="en-US" sz="2800" dirty="0">
                <a:solidFill>
                  <a:schemeClr val="dk1"/>
                </a:solidFill>
                <a:latin typeface="Calibri"/>
                <a:ea typeface="Calibri"/>
                <a:cs typeface="Calibri"/>
                <a:sym typeface="Calibri"/>
              </a:rPr>
              <a:t>0-63</a:t>
            </a:r>
            <a:endParaRPr lang="en-US" sz="3200" dirty="0">
              <a:solidFill>
                <a:schemeClr val="dk1"/>
              </a:solidFill>
              <a:latin typeface="Calibri"/>
              <a:ea typeface="Calibri"/>
              <a:cs typeface="Calibri"/>
              <a:sym typeface="Calibri"/>
            </a:endParaRPr>
          </a:p>
          <a:p>
            <a:pPr marL="342900" indent="-139700">
              <a:spcBef>
                <a:spcPts val="640"/>
              </a:spcBef>
              <a:buClr>
                <a:schemeClr val="dk1"/>
              </a:buClr>
              <a:buSzPts val="3200"/>
              <a:buFont typeface="Arial"/>
              <a:buNone/>
            </a:pPr>
            <a:endParaRPr lang="en-US" sz="3200" dirty="0">
              <a:solidFill>
                <a:schemeClr val="dk1"/>
              </a:solidFill>
              <a:latin typeface="Calibri"/>
              <a:ea typeface="Calibri"/>
              <a:cs typeface="Calibri"/>
              <a:sym typeface="Calibri"/>
            </a:endParaRPr>
          </a:p>
        </p:txBody>
      </p:sp>
      <p:grpSp>
        <p:nvGrpSpPr>
          <p:cNvPr id="6" name="Google Shape;301;p37">
            <a:extLst>
              <a:ext uri="{FF2B5EF4-FFF2-40B4-BE49-F238E27FC236}">
                <a16:creationId xmlns:a16="http://schemas.microsoft.com/office/drawing/2014/main" id="{5EB07F67-BBF3-7640-A4E7-728B80ECC448}"/>
              </a:ext>
            </a:extLst>
          </p:cNvPr>
          <p:cNvGrpSpPr/>
          <p:nvPr/>
        </p:nvGrpSpPr>
        <p:grpSpPr>
          <a:xfrm>
            <a:off x="395536" y="3163828"/>
            <a:ext cx="8349858" cy="822960"/>
            <a:chOff x="351068" y="2048256"/>
            <a:chExt cx="8349858" cy="822960"/>
          </a:xfrm>
        </p:grpSpPr>
        <p:sp>
          <p:nvSpPr>
            <p:cNvPr id="7" name="Google Shape;302;p37">
              <a:extLst>
                <a:ext uri="{FF2B5EF4-FFF2-40B4-BE49-F238E27FC236}">
                  <a16:creationId xmlns:a16="http://schemas.microsoft.com/office/drawing/2014/main" id="{729B3FBF-037F-EA4B-A403-3555E6F02F74}"/>
                </a:ext>
              </a:extLst>
            </p:cNvPr>
            <p:cNvSpPr txBox="1"/>
            <p:nvPr/>
          </p:nvSpPr>
          <p:spPr>
            <a:xfrm>
              <a:off x="351068" y="2049238"/>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8" name="Google Shape;303;p37">
              <a:extLst>
                <a:ext uri="{FF2B5EF4-FFF2-40B4-BE49-F238E27FC236}">
                  <a16:creationId xmlns:a16="http://schemas.microsoft.com/office/drawing/2014/main" id="{A9C9B756-86C4-CB48-8BC3-B469CB5B5092}"/>
                </a:ext>
              </a:extLst>
            </p:cNvPr>
            <p:cNvSpPr txBox="1"/>
            <p:nvPr/>
          </p:nvSpPr>
          <p:spPr>
            <a:xfrm>
              <a:off x="8331926" y="2048256"/>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nvGrpSpPr>
            <p:cNvPr id="9" name="Google Shape;304;p37">
              <a:extLst>
                <a:ext uri="{FF2B5EF4-FFF2-40B4-BE49-F238E27FC236}">
                  <a16:creationId xmlns:a16="http://schemas.microsoft.com/office/drawing/2014/main" id="{4669E8B5-3298-7A41-8777-FE04AC0CF026}"/>
                </a:ext>
              </a:extLst>
            </p:cNvPr>
            <p:cNvGrpSpPr/>
            <p:nvPr/>
          </p:nvGrpSpPr>
          <p:grpSpPr>
            <a:xfrm>
              <a:off x="621792" y="2414016"/>
              <a:ext cx="7900488" cy="457200"/>
              <a:chOff x="457200" y="4572000"/>
              <a:chExt cx="7900488" cy="457200"/>
            </a:xfrm>
          </p:grpSpPr>
          <p:sp>
            <p:nvSpPr>
              <p:cNvPr id="10" name="Google Shape;305;p37">
                <a:extLst>
                  <a:ext uri="{FF2B5EF4-FFF2-40B4-BE49-F238E27FC236}">
                    <a16:creationId xmlns:a16="http://schemas.microsoft.com/office/drawing/2014/main" id="{D76DCC81-0E1E-AF48-BF04-9AB2B69A563E}"/>
                  </a:ext>
                </a:extLst>
              </p:cNvPr>
              <p:cNvSpPr/>
              <p:nvPr/>
            </p:nvSpPr>
            <p:spPr>
              <a:xfrm>
                <a:off x="457200"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1" name="Google Shape;306;p37">
                <a:extLst>
                  <a:ext uri="{FF2B5EF4-FFF2-40B4-BE49-F238E27FC236}">
                    <a16:creationId xmlns:a16="http://schemas.microsoft.com/office/drawing/2014/main" id="{F451BF58-2A4B-3C47-9C15-9495078C1745}"/>
                  </a:ext>
                </a:extLst>
              </p:cNvPr>
              <p:cNvSpPr/>
              <p:nvPr/>
            </p:nvSpPr>
            <p:spPr>
              <a:xfrm>
                <a:off x="6876288"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2" name="Google Shape;307;p37">
                <a:extLst>
                  <a:ext uri="{FF2B5EF4-FFF2-40B4-BE49-F238E27FC236}">
                    <a16:creationId xmlns:a16="http://schemas.microsoft.com/office/drawing/2014/main" id="{3C6D9F53-27D4-EA4B-A2EA-126C0EBB6249}"/>
                  </a:ext>
                </a:extLst>
              </p:cNvPr>
              <p:cNvSpPr/>
              <p:nvPr/>
            </p:nvSpPr>
            <p:spPr>
              <a:xfrm>
                <a:off x="193852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3" name="Google Shape;308;p37">
                <a:extLst>
                  <a:ext uri="{FF2B5EF4-FFF2-40B4-BE49-F238E27FC236}">
                    <a16:creationId xmlns:a16="http://schemas.microsoft.com/office/drawing/2014/main" id="{FFFDA989-24AC-284F-9C29-3E480FBAB36C}"/>
                  </a:ext>
                </a:extLst>
              </p:cNvPr>
              <p:cNvSpPr/>
              <p:nvPr/>
            </p:nvSpPr>
            <p:spPr>
              <a:xfrm>
                <a:off x="317296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4" name="Google Shape;309;p37">
                <a:extLst>
                  <a:ext uri="{FF2B5EF4-FFF2-40B4-BE49-F238E27FC236}">
                    <a16:creationId xmlns:a16="http://schemas.microsoft.com/office/drawing/2014/main" id="{AEF70C27-3DAA-0B4A-8692-0E6B05DFEB65}"/>
                  </a:ext>
                </a:extLst>
              </p:cNvPr>
              <p:cNvSpPr/>
              <p:nvPr/>
            </p:nvSpPr>
            <p:spPr>
              <a:xfrm>
                <a:off x="440740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5" name="Google Shape;310;p37">
                <a:extLst>
                  <a:ext uri="{FF2B5EF4-FFF2-40B4-BE49-F238E27FC236}">
                    <a16:creationId xmlns:a16="http://schemas.microsoft.com/office/drawing/2014/main" id="{F95DB5A9-FD53-1144-910D-23DFF72764B1}"/>
                  </a:ext>
                </a:extLst>
              </p:cNvPr>
              <p:cNvSpPr/>
              <p:nvPr/>
            </p:nvSpPr>
            <p:spPr>
              <a:xfrm>
                <a:off x="564184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grpSp>
      </p:grpSp>
      <p:grpSp>
        <p:nvGrpSpPr>
          <p:cNvPr id="16" name="Google Shape;311;p37">
            <a:extLst>
              <a:ext uri="{FF2B5EF4-FFF2-40B4-BE49-F238E27FC236}">
                <a16:creationId xmlns:a16="http://schemas.microsoft.com/office/drawing/2014/main" id="{69205131-BD20-7E43-AA46-144DD070CE1D}"/>
              </a:ext>
            </a:extLst>
          </p:cNvPr>
          <p:cNvGrpSpPr/>
          <p:nvPr/>
        </p:nvGrpSpPr>
        <p:grpSpPr>
          <a:xfrm>
            <a:off x="395537" y="4520188"/>
            <a:ext cx="8349858" cy="822960"/>
            <a:chOff x="351069" y="3383280"/>
            <a:chExt cx="8349858" cy="822960"/>
          </a:xfrm>
        </p:grpSpPr>
        <p:grpSp>
          <p:nvGrpSpPr>
            <p:cNvPr id="17" name="Google Shape;312;p37">
              <a:extLst>
                <a:ext uri="{FF2B5EF4-FFF2-40B4-BE49-F238E27FC236}">
                  <a16:creationId xmlns:a16="http://schemas.microsoft.com/office/drawing/2014/main" id="{1C376336-01BC-F14D-8613-EB8A0B60F512}"/>
                </a:ext>
              </a:extLst>
            </p:cNvPr>
            <p:cNvGrpSpPr/>
            <p:nvPr/>
          </p:nvGrpSpPr>
          <p:grpSpPr>
            <a:xfrm>
              <a:off x="621792" y="3749040"/>
              <a:ext cx="7900488" cy="457200"/>
              <a:chOff x="457200" y="4572000"/>
              <a:chExt cx="7900488" cy="457200"/>
            </a:xfrm>
          </p:grpSpPr>
          <p:sp>
            <p:nvSpPr>
              <p:cNvPr id="20" name="Google Shape;313;p37">
                <a:extLst>
                  <a:ext uri="{FF2B5EF4-FFF2-40B4-BE49-F238E27FC236}">
                    <a16:creationId xmlns:a16="http://schemas.microsoft.com/office/drawing/2014/main" id="{965713F5-B4D6-4542-BC57-374C09341A2D}"/>
                  </a:ext>
                </a:extLst>
              </p:cNvPr>
              <p:cNvSpPr/>
              <p:nvPr/>
            </p:nvSpPr>
            <p:spPr>
              <a:xfrm>
                <a:off x="457200"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dirty="0">
                    <a:solidFill>
                      <a:schemeClr val="dk1"/>
                    </a:solidFill>
                    <a:latin typeface="Courier New"/>
                    <a:ea typeface="Courier New"/>
                    <a:cs typeface="Courier New"/>
                    <a:sym typeface="Courier New"/>
                  </a:rPr>
                  <a:t>opcode</a:t>
                </a:r>
                <a:endParaRPr sz="2800" dirty="0">
                  <a:solidFill>
                    <a:schemeClr val="dk1"/>
                  </a:solidFill>
                  <a:latin typeface="Courier New"/>
                  <a:ea typeface="Courier New"/>
                  <a:cs typeface="Courier New"/>
                  <a:sym typeface="Courier New"/>
                </a:endParaRPr>
              </a:p>
            </p:txBody>
          </p:sp>
          <p:sp>
            <p:nvSpPr>
              <p:cNvPr id="21" name="Google Shape;314;p37">
                <a:extLst>
                  <a:ext uri="{FF2B5EF4-FFF2-40B4-BE49-F238E27FC236}">
                    <a16:creationId xmlns:a16="http://schemas.microsoft.com/office/drawing/2014/main" id="{36CD2AEF-9EFF-F141-AA15-B1CA9AEA38B2}"/>
                  </a:ext>
                </a:extLst>
              </p:cNvPr>
              <p:cNvSpPr/>
              <p:nvPr/>
            </p:nvSpPr>
            <p:spPr>
              <a:xfrm>
                <a:off x="6876288"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funct</a:t>
                </a:r>
                <a:endParaRPr sz="2800">
                  <a:solidFill>
                    <a:schemeClr val="dk1"/>
                  </a:solidFill>
                  <a:latin typeface="Courier New"/>
                  <a:ea typeface="Courier New"/>
                  <a:cs typeface="Courier New"/>
                  <a:sym typeface="Courier New"/>
                </a:endParaRPr>
              </a:p>
            </p:txBody>
          </p:sp>
          <p:sp>
            <p:nvSpPr>
              <p:cNvPr id="22" name="Google Shape;315;p37">
                <a:extLst>
                  <a:ext uri="{FF2B5EF4-FFF2-40B4-BE49-F238E27FC236}">
                    <a16:creationId xmlns:a16="http://schemas.microsoft.com/office/drawing/2014/main" id="{8BD02913-1348-3D4A-AED9-D866330B5F0D}"/>
                  </a:ext>
                </a:extLst>
              </p:cNvPr>
              <p:cNvSpPr/>
              <p:nvPr/>
            </p:nvSpPr>
            <p:spPr>
              <a:xfrm>
                <a:off x="193852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23" name="Google Shape;316;p37">
                <a:extLst>
                  <a:ext uri="{FF2B5EF4-FFF2-40B4-BE49-F238E27FC236}">
                    <a16:creationId xmlns:a16="http://schemas.microsoft.com/office/drawing/2014/main" id="{AAFA0FAE-07F3-BA4A-A960-56774FD9ACCE}"/>
                  </a:ext>
                </a:extLst>
              </p:cNvPr>
              <p:cNvSpPr/>
              <p:nvPr/>
            </p:nvSpPr>
            <p:spPr>
              <a:xfrm>
                <a:off x="317296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24" name="Google Shape;317;p37">
                <a:extLst>
                  <a:ext uri="{FF2B5EF4-FFF2-40B4-BE49-F238E27FC236}">
                    <a16:creationId xmlns:a16="http://schemas.microsoft.com/office/drawing/2014/main" id="{EE6430FF-88FA-F940-BB80-6C910A2E74CA}"/>
                  </a:ext>
                </a:extLst>
              </p:cNvPr>
              <p:cNvSpPr/>
              <p:nvPr/>
            </p:nvSpPr>
            <p:spPr>
              <a:xfrm>
                <a:off x="440740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rd</a:t>
                </a:r>
                <a:endParaRPr sz="2800">
                  <a:solidFill>
                    <a:schemeClr val="dk1"/>
                  </a:solidFill>
                  <a:latin typeface="Courier New"/>
                  <a:ea typeface="Courier New"/>
                  <a:cs typeface="Courier New"/>
                  <a:sym typeface="Courier New"/>
                </a:endParaRPr>
              </a:p>
            </p:txBody>
          </p:sp>
          <p:sp>
            <p:nvSpPr>
              <p:cNvPr id="25" name="Google Shape;318;p37">
                <a:extLst>
                  <a:ext uri="{FF2B5EF4-FFF2-40B4-BE49-F238E27FC236}">
                    <a16:creationId xmlns:a16="http://schemas.microsoft.com/office/drawing/2014/main" id="{D3E5EF60-B2D2-AF4B-9E09-DB77C504914A}"/>
                  </a:ext>
                </a:extLst>
              </p:cNvPr>
              <p:cNvSpPr/>
              <p:nvPr/>
            </p:nvSpPr>
            <p:spPr>
              <a:xfrm>
                <a:off x="564184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shamt</a:t>
                </a:r>
                <a:endParaRPr sz="2800">
                  <a:solidFill>
                    <a:schemeClr val="dk1"/>
                  </a:solidFill>
                  <a:latin typeface="Courier New"/>
                  <a:ea typeface="Courier New"/>
                  <a:cs typeface="Courier New"/>
                  <a:sym typeface="Courier New"/>
                </a:endParaRPr>
              </a:p>
            </p:txBody>
          </p:sp>
        </p:grpSp>
        <p:sp>
          <p:nvSpPr>
            <p:cNvPr id="18" name="Google Shape;319;p37">
              <a:extLst>
                <a:ext uri="{FF2B5EF4-FFF2-40B4-BE49-F238E27FC236}">
                  <a16:creationId xmlns:a16="http://schemas.microsoft.com/office/drawing/2014/main" id="{DB39B8AC-D01B-D14C-974D-5850F00D8416}"/>
                </a:ext>
              </a:extLst>
            </p:cNvPr>
            <p:cNvSpPr txBox="1"/>
            <p:nvPr/>
          </p:nvSpPr>
          <p:spPr>
            <a:xfrm>
              <a:off x="351069" y="3383280"/>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19" name="Google Shape;320;p37">
              <a:extLst>
                <a:ext uri="{FF2B5EF4-FFF2-40B4-BE49-F238E27FC236}">
                  <a16:creationId xmlns:a16="http://schemas.microsoft.com/office/drawing/2014/main" id="{D254E65B-6B08-6846-8A16-B647567E9572}"/>
                </a:ext>
              </a:extLst>
            </p:cNvPr>
            <p:cNvSpPr txBox="1"/>
            <p:nvPr/>
          </p:nvSpPr>
          <p:spPr>
            <a:xfrm>
              <a:off x="8331927" y="33832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Tree>
    <p:extLst>
      <p:ext uri="{BB962C8B-B14F-4D97-AF65-F5344CB8AC3E}">
        <p14:creationId xmlns:p14="http://schemas.microsoft.com/office/powerpoint/2010/main" val="32794111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F6AAE-B8BD-C540-9163-09E885598DEE}"/>
              </a:ext>
            </a:extLst>
          </p:cNvPr>
          <p:cNvSpPr>
            <a:spLocks noGrp="1"/>
          </p:cNvSpPr>
          <p:nvPr>
            <p:ph type="title"/>
          </p:nvPr>
        </p:nvSpPr>
        <p:spPr/>
        <p:txBody>
          <a:bodyPr/>
          <a:lstStyle/>
          <a:p>
            <a:r>
              <a:rPr lang="en-US" altLang="zh-CN" dirty="0" err="1"/>
              <a:t>ThinPAD</a:t>
            </a:r>
            <a:r>
              <a:rPr lang="zh-CN" altLang="en-US" dirty="0"/>
              <a:t> </a:t>
            </a:r>
            <a:r>
              <a:rPr lang="en-US" altLang="zh-CN" dirty="0"/>
              <a:t>MIPS</a:t>
            </a:r>
            <a:r>
              <a:rPr lang="zh-CN" altLang="en-US" dirty="0"/>
              <a:t>指令格式（</a:t>
            </a:r>
            <a:r>
              <a:rPr lang="en-US" altLang="zh-CN" dirty="0"/>
              <a:t>I</a:t>
            </a:r>
            <a:r>
              <a:rPr lang="zh-CN" altLang="en-US" dirty="0"/>
              <a:t>型指令）</a:t>
            </a:r>
            <a:endParaRPr lang="en-US" dirty="0"/>
          </a:p>
        </p:txBody>
      </p:sp>
      <p:sp>
        <p:nvSpPr>
          <p:cNvPr id="3" name="Content Placeholder 2">
            <a:extLst>
              <a:ext uri="{FF2B5EF4-FFF2-40B4-BE49-F238E27FC236}">
                <a16:creationId xmlns:a16="http://schemas.microsoft.com/office/drawing/2014/main" id="{5C8C4295-B78F-5741-98BF-5BF29F04E5F4}"/>
              </a:ext>
            </a:extLst>
          </p:cNvPr>
          <p:cNvSpPr>
            <a:spLocks noGrp="1"/>
          </p:cNvSpPr>
          <p:nvPr>
            <p:ph idx="1"/>
          </p:nvPr>
        </p:nvSpPr>
        <p:spPr/>
        <p:txBody>
          <a:bodyPr/>
          <a:lstStyle/>
          <a:p>
            <a:r>
              <a:rPr lang="en-US" dirty="0"/>
              <a:t>ADDIU,ANDI,BEQ,BGTZ,BNE,LB,LUI,LW,ORI,SB,SW,XORI,</a:t>
            </a:r>
            <a:r>
              <a:rPr lang="zh-CN" altLang="en-US" dirty="0"/>
              <a:t>共</a:t>
            </a:r>
            <a:r>
              <a:rPr lang="en-US" altLang="zh-CN" dirty="0"/>
              <a:t>12</a:t>
            </a:r>
            <a:r>
              <a:rPr lang="zh-CN" altLang="en-US" dirty="0"/>
              <a:t>条，</a:t>
            </a:r>
            <a:endParaRPr lang="en-US" dirty="0"/>
          </a:p>
          <a:p>
            <a:endParaRPr lang="en-US" dirty="0"/>
          </a:p>
        </p:txBody>
      </p:sp>
      <p:sp>
        <p:nvSpPr>
          <p:cNvPr id="4" name="Slide Number Placeholder 3">
            <a:extLst>
              <a:ext uri="{FF2B5EF4-FFF2-40B4-BE49-F238E27FC236}">
                <a16:creationId xmlns:a16="http://schemas.microsoft.com/office/drawing/2014/main" id="{AE0D5982-9582-ED4A-916D-78E119D02D65}"/>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26</a:t>
            </a:fld>
            <a:endParaRPr lang="zh-CN" altLang="en-US">
              <a:solidFill>
                <a:srgbClr val="1F497D"/>
              </a:solidFill>
            </a:endParaRPr>
          </a:p>
        </p:txBody>
      </p:sp>
      <p:sp>
        <p:nvSpPr>
          <p:cNvPr id="5" name="Google Shape;552;p49">
            <a:extLst>
              <a:ext uri="{FF2B5EF4-FFF2-40B4-BE49-F238E27FC236}">
                <a16:creationId xmlns:a16="http://schemas.microsoft.com/office/drawing/2014/main" id="{E29F5124-FE87-614A-B1A4-E4993DEA3F4E}"/>
              </a:ext>
            </a:extLst>
          </p:cNvPr>
          <p:cNvSpPr txBox="1">
            <a:spLocks/>
          </p:cNvSpPr>
          <p:nvPr/>
        </p:nvSpPr>
        <p:spPr>
          <a:xfrm>
            <a:off x="543848" y="2261944"/>
            <a:ext cx="8229600" cy="493776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zh-CN" altLang="en-US" sz="3200" dirty="0">
                <a:solidFill>
                  <a:schemeClr val="dk1"/>
                </a:solidFill>
                <a:latin typeface="Calibri"/>
                <a:ea typeface="Calibri"/>
                <a:cs typeface="Calibri"/>
                <a:sym typeface="Calibri"/>
              </a:rPr>
              <a:t>下面是</a:t>
            </a:r>
            <a:r>
              <a:rPr lang="en-US" altLang="zh-CN" sz="3200" dirty="0">
                <a:solidFill>
                  <a:schemeClr val="dk1"/>
                </a:solidFill>
                <a:latin typeface="Calibri"/>
                <a:ea typeface="Calibri"/>
                <a:cs typeface="Calibri"/>
                <a:sym typeface="Calibri"/>
              </a:rPr>
              <a:t>I</a:t>
            </a:r>
            <a:r>
              <a:rPr lang="zh-CN" altLang="en-US" sz="3200" dirty="0">
                <a:solidFill>
                  <a:schemeClr val="dk1"/>
                </a:solidFill>
                <a:latin typeface="Calibri"/>
                <a:ea typeface="Calibri"/>
                <a:cs typeface="Calibri"/>
                <a:sym typeface="Calibri"/>
              </a:rPr>
              <a:t>类型指令的格式：</a:t>
            </a:r>
            <a:endParaRPr lang="en-US" altLang="zh-CN" sz="3200" dirty="0">
              <a:solidFill>
                <a:schemeClr val="dk1"/>
              </a:solidFill>
              <a:latin typeface="Calibri"/>
              <a:ea typeface="Calibri"/>
              <a:cs typeface="Calibri"/>
              <a:sym typeface="Calibri"/>
            </a:endParaRPr>
          </a:p>
          <a:p>
            <a:pPr marL="342900" indent="-342900">
              <a:spcBef>
                <a:spcPts val="0"/>
              </a:spcBef>
              <a:buClr>
                <a:schemeClr val="dk1"/>
              </a:buClr>
              <a:buSzPts val="3200"/>
              <a:buFont typeface="Arial"/>
              <a:buChar char="•"/>
            </a:pPr>
            <a:endParaRPr lang="en-US" sz="3200" dirty="0">
              <a:solidFill>
                <a:schemeClr val="dk1"/>
              </a:solidFill>
              <a:latin typeface="Calibri"/>
              <a:cs typeface="Calibri"/>
              <a:sym typeface="Calibri"/>
            </a:endParaRPr>
          </a:p>
          <a:p>
            <a:pPr marL="342900" indent="-342900">
              <a:spcBef>
                <a:spcPts val="0"/>
              </a:spcBef>
              <a:buClr>
                <a:schemeClr val="dk1"/>
              </a:buClr>
              <a:buSzPts val="3200"/>
              <a:buFont typeface="Arial"/>
              <a:buChar char="•"/>
            </a:pPr>
            <a:endParaRPr lang="en-US" dirty="0"/>
          </a:p>
          <a:p>
            <a:pPr marL="342900" indent="-139700">
              <a:spcBef>
                <a:spcPts val="640"/>
              </a:spcBef>
              <a:buClr>
                <a:schemeClr val="dk1"/>
              </a:buClr>
              <a:buSzPts val="3200"/>
              <a:buFont typeface="Arial"/>
              <a:buNone/>
            </a:pPr>
            <a:endParaRPr lang="en-US" sz="3200" dirty="0">
              <a:solidFill>
                <a:schemeClr val="dk1"/>
              </a:solidFill>
              <a:latin typeface="Calibri"/>
              <a:ea typeface="Calibri"/>
              <a:cs typeface="Calibri"/>
              <a:sym typeface="Calibri"/>
            </a:endParaRPr>
          </a:p>
          <a:p>
            <a:pPr marL="342900" indent="-342900">
              <a:spcBef>
                <a:spcPts val="1500"/>
              </a:spcBef>
              <a:buClr>
                <a:schemeClr val="dk1"/>
              </a:buClr>
              <a:buSzPts val="3200"/>
              <a:buFont typeface="Arial"/>
              <a:buChar char="•"/>
            </a:pPr>
            <a:r>
              <a:rPr lang="zh-CN" altLang="en-US" sz="3200" dirty="0">
                <a:solidFill>
                  <a:schemeClr val="dk1"/>
                </a:solidFill>
                <a:latin typeface="Calibri"/>
                <a:ea typeface="Calibri"/>
                <a:cs typeface="Calibri"/>
                <a:sym typeface="Calibri"/>
              </a:rPr>
              <a:t>各个域的名字</a:t>
            </a:r>
            <a:r>
              <a:rPr lang="en-US" sz="3200" dirty="0">
                <a:solidFill>
                  <a:schemeClr val="dk1"/>
                </a:solidFill>
                <a:latin typeface="Calibri"/>
                <a:ea typeface="Calibri"/>
                <a:cs typeface="Calibri"/>
                <a:sym typeface="Calibri"/>
              </a:rPr>
              <a:t>:</a:t>
            </a:r>
            <a:endParaRPr lang="en-US" dirty="0"/>
          </a:p>
          <a:p>
            <a:pPr marL="342900" indent="-342900">
              <a:spcBef>
                <a:spcPts val="640"/>
              </a:spcBef>
              <a:buClr>
                <a:schemeClr val="dk1"/>
              </a:buClr>
              <a:buFont typeface="Arial"/>
              <a:buNone/>
            </a:pPr>
            <a:endParaRPr lang="en-US" sz="3200" dirty="0">
              <a:solidFill>
                <a:schemeClr val="accent2"/>
              </a:solidFill>
              <a:latin typeface="Calibri"/>
              <a:ea typeface="Calibri"/>
              <a:cs typeface="Calibri"/>
              <a:sym typeface="Calibri"/>
            </a:endParaRPr>
          </a:p>
          <a:p>
            <a:pPr marL="342900" indent="-342900">
              <a:spcBef>
                <a:spcPts val="3600"/>
              </a:spcBef>
              <a:buClr>
                <a:schemeClr val="dk1"/>
              </a:buClr>
              <a:buSzPts val="3200"/>
              <a:buFont typeface="Arial"/>
              <a:buChar char="•"/>
            </a:pPr>
            <a:r>
              <a:rPr lang="zh-CN" altLang="en-US" sz="3200" dirty="0">
                <a:solidFill>
                  <a:schemeClr val="dk1"/>
                </a:solidFill>
                <a:latin typeface="Calibri"/>
                <a:ea typeface="Calibri"/>
                <a:cs typeface="Calibri"/>
                <a:sym typeface="Calibri"/>
              </a:rPr>
              <a:t>三个域与</a:t>
            </a:r>
            <a:r>
              <a:rPr lang="en-US" altLang="zh-CN" sz="3200" dirty="0">
                <a:solidFill>
                  <a:schemeClr val="dk1"/>
                </a:solidFill>
                <a:latin typeface="Calibri"/>
                <a:ea typeface="Calibri"/>
                <a:cs typeface="Calibri"/>
                <a:sym typeface="Calibri"/>
              </a:rPr>
              <a:t>R</a:t>
            </a:r>
            <a:r>
              <a:rPr lang="zh-CN" altLang="en-US" sz="3200" dirty="0">
                <a:solidFill>
                  <a:schemeClr val="dk1"/>
                </a:solidFill>
                <a:latin typeface="Calibri"/>
                <a:ea typeface="Calibri"/>
                <a:cs typeface="Calibri"/>
                <a:sym typeface="Calibri"/>
              </a:rPr>
              <a:t>类型指令是一样的</a:t>
            </a:r>
            <a:endParaRPr lang="en-US" dirty="0"/>
          </a:p>
          <a:p>
            <a:pPr marL="742950" lvl="1" indent="-285750">
              <a:spcBef>
                <a:spcPts val="560"/>
              </a:spcBef>
              <a:buClr>
                <a:schemeClr val="dk1"/>
              </a:buClr>
              <a:buSzPts val="2800"/>
              <a:buFont typeface="Arial"/>
              <a:buChar char="–"/>
            </a:pPr>
            <a:r>
              <a:rPr lang="en-US" sz="2600" dirty="0">
                <a:solidFill>
                  <a:schemeClr val="dk1"/>
                </a:solidFill>
                <a:latin typeface="Courier New"/>
                <a:ea typeface="Courier New"/>
                <a:cs typeface="Courier New"/>
                <a:sym typeface="Courier New"/>
              </a:rPr>
              <a:t>opcode</a:t>
            </a:r>
            <a:r>
              <a:rPr lang="en-US" sz="2800" b="1" dirty="0">
                <a:solidFill>
                  <a:schemeClr val="dk1"/>
                </a:solidFill>
                <a:latin typeface="Calibri"/>
                <a:ea typeface="Calibri"/>
                <a:cs typeface="Calibri"/>
                <a:sym typeface="Calibri"/>
              </a:rPr>
              <a:t> </a:t>
            </a:r>
            <a:r>
              <a:rPr lang="zh-CN" altLang="en-US" sz="2800" dirty="0">
                <a:solidFill>
                  <a:schemeClr val="dk1"/>
                </a:solidFill>
                <a:latin typeface="Calibri"/>
                <a:ea typeface="Calibri"/>
                <a:cs typeface="Calibri"/>
                <a:sym typeface="Calibri"/>
              </a:rPr>
              <a:t>仍然放置在原来的位置</a:t>
            </a:r>
            <a:endParaRPr lang="en-US" dirty="0"/>
          </a:p>
          <a:p>
            <a:pPr marL="342900" indent="-139700">
              <a:spcBef>
                <a:spcPts val="640"/>
              </a:spcBef>
              <a:buClr>
                <a:schemeClr val="dk1"/>
              </a:buClr>
              <a:buSzPts val="3200"/>
              <a:buFont typeface="Arial"/>
              <a:buNone/>
            </a:pPr>
            <a:endParaRPr lang="en-US" sz="3200" dirty="0">
              <a:solidFill>
                <a:schemeClr val="dk1"/>
              </a:solidFill>
              <a:latin typeface="Calibri"/>
              <a:ea typeface="Calibri"/>
              <a:cs typeface="Calibri"/>
              <a:sym typeface="Calibri"/>
            </a:endParaRPr>
          </a:p>
          <a:p>
            <a:pPr marL="342900" indent="-139700">
              <a:spcBef>
                <a:spcPts val="640"/>
              </a:spcBef>
              <a:buClr>
                <a:schemeClr val="dk1"/>
              </a:buClr>
              <a:buSzPts val="3200"/>
              <a:buFont typeface="Arial"/>
              <a:buNone/>
            </a:pPr>
            <a:endParaRPr lang="en-US" sz="3200" dirty="0">
              <a:solidFill>
                <a:schemeClr val="dk1"/>
              </a:solidFill>
              <a:latin typeface="Calibri"/>
              <a:ea typeface="Calibri"/>
              <a:cs typeface="Calibri"/>
              <a:sym typeface="Calibri"/>
            </a:endParaRPr>
          </a:p>
        </p:txBody>
      </p:sp>
      <p:grpSp>
        <p:nvGrpSpPr>
          <p:cNvPr id="6" name="Google Shape;554;p49">
            <a:extLst>
              <a:ext uri="{FF2B5EF4-FFF2-40B4-BE49-F238E27FC236}">
                <a16:creationId xmlns:a16="http://schemas.microsoft.com/office/drawing/2014/main" id="{8BEF18FE-A814-A34B-8D2D-6D152DB8E7AE}"/>
              </a:ext>
            </a:extLst>
          </p:cNvPr>
          <p:cNvGrpSpPr/>
          <p:nvPr/>
        </p:nvGrpSpPr>
        <p:grpSpPr>
          <a:xfrm>
            <a:off x="531552" y="2970128"/>
            <a:ext cx="8349870" cy="822960"/>
            <a:chOff x="351069" y="2468880"/>
            <a:chExt cx="8349870" cy="822960"/>
          </a:xfrm>
        </p:grpSpPr>
        <p:grpSp>
          <p:nvGrpSpPr>
            <p:cNvPr id="7" name="Google Shape;555;p49">
              <a:extLst>
                <a:ext uri="{FF2B5EF4-FFF2-40B4-BE49-F238E27FC236}">
                  <a16:creationId xmlns:a16="http://schemas.microsoft.com/office/drawing/2014/main" id="{3BC94117-5E2D-EE4A-9FC4-989DD183E98C}"/>
                </a:ext>
              </a:extLst>
            </p:cNvPr>
            <p:cNvGrpSpPr/>
            <p:nvPr/>
          </p:nvGrpSpPr>
          <p:grpSpPr>
            <a:xfrm>
              <a:off x="621792" y="2834640"/>
              <a:ext cx="7900416" cy="457200"/>
              <a:chOff x="621792" y="2834640"/>
              <a:chExt cx="7900416" cy="457200"/>
            </a:xfrm>
          </p:grpSpPr>
          <p:sp>
            <p:nvSpPr>
              <p:cNvPr id="10" name="Google Shape;556;p49">
                <a:extLst>
                  <a:ext uri="{FF2B5EF4-FFF2-40B4-BE49-F238E27FC236}">
                    <a16:creationId xmlns:a16="http://schemas.microsoft.com/office/drawing/2014/main" id="{BB42510C-C295-9142-B502-77E810EAAA9D}"/>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1" name="Google Shape;557;p49">
                <a:extLst>
                  <a:ext uri="{FF2B5EF4-FFF2-40B4-BE49-F238E27FC236}">
                    <a16:creationId xmlns:a16="http://schemas.microsoft.com/office/drawing/2014/main" id="{C82CBF84-B005-4B45-8723-2F76A2387C4D}"/>
                  </a:ext>
                </a:extLst>
              </p:cNvPr>
              <p:cNvSpPr/>
              <p:nvPr/>
            </p:nvSpPr>
            <p:spPr>
              <a:xfrm>
                <a:off x="210312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2" name="Google Shape;558;p49">
                <a:extLst>
                  <a:ext uri="{FF2B5EF4-FFF2-40B4-BE49-F238E27FC236}">
                    <a16:creationId xmlns:a16="http://schemas.microsoft.com/office/drawing/2014/main" id="{5CCC8AA3-3FF0-E04F-A61D-A0ED81494A8A}"/>
                  </a:ext>
                </a:extLst>
              </p:cNvPr>
              <p:cNvSpPr/>
              <p:nvPr/>
            </p:nvSpPr>
            <p:spPr>
              <a:xfrm>
                <a:off x="333756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3" name="Google Shape;559;p49">
                <a:extLst>
                  <a:ext uri="{FF2B5EF4-FFF2-40B4-BE49-F238E27FC236}">
                    <a16:creationId xmlns:a16="http://schemas.microsoft.com/office/drawing/2014/main" id="{32258585-8CB0-5B4E-95FA-B7644A7597DC}"/>
                  </a:ext>
                </a:extLst>
              </p:cNvPr>
              <p:cNvSpPr/>
              <p:nvPr/>
            </p:nvSpPr>
            <p:spPr>
              <a:xfrm>
                <a:off x="4572000" y="2834640"/>
                <a:ext cx="395020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16</a:t>
                </a:r>
                <a:endParaRPr sz="2800">
                  <a:solidFill>
                    <a:schemeClr val="dk1"/>
                  </a:solidFill>
                  <a:latin typeface="Courier New"/>
                  <a:ea typeface="Courier New"/>
                  <a:cs typeface="Courier New"/>
                  <a:sym typeface="Courier New"/>
                </a:endParaRPr>
              </a:p>
            </p:txBody>
          </p:sp>
        </p:grpSp>
        <p:sp>
          <p:nvSpPr>
            <p:cNvPr id="8" name="Google Shape;560;p49">
              <a:extLst>
                <a:ext uri="{FF2B5EF4-FFF2-40B4-BE49-F238E27FC236}">
                  <a16:creationId xmlns:a16="http://schemas.microsoft.com/office/drawing/2014/main" id="{129EFEA1-DE1E-C04B-AB70-410056DC5E30}"/>
                </a:ext>
              </a:extLst>
            </p:cNvPr>
            <p:cNvSpPr txBox="1"/>
            <p:nvPr/>
          </p:nvSpPr>
          <p:spPr>
            <a:xfrm>
              <a:off x="351069" y="24688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dirty="0">
                  <a:solidFill>
                    <a:schemeClr val="dk1"/>
                  </a:solidFill>
                  <a:latin typeface="Courier New"/>
                  <a:ea typeface="Courier New"/>
                  <a:cs typeface="Courier New"/>
                  <a:sym typeface="Courier New"/>
                </a:rPr>
                <a:t>31</a:t>
              </a:r>
              <a:endParaRPr sz="2400" dirty="0">
                <a:solidFill>
                  <a:schemeClr val="dk1"/>
                </a:solidFill>
                <a:latin typeface="Courier New"/>
                <a:ea typeface="Courier New"/>
                <a:cs typeface="Courier New"/>
                <a:sym typeface="Courier New"/>
              </a:endParaRPr>
            </a:p>
          </p:txBody>
        </p:sp>
        <p:sp>
          <p:nvSpPr>
            <p:cNvPr id="9" name="Google Shape;561;p49">
              <a:extLst>
                <a:ext uri="{FF2B5EF4-FFF2-40B4-BE49-F238E27FC236}">
                  <a16:creationId xmlns:a16="http://schemas.microsoft.com/office/drawing/2014/main" id="{A13F6B3B-27F3-D245-8575-59CC6A821AF0}"/>
                </a:ext>
              </a:extLst>
            </p:cNvPr>
            <p:cNvSpPr txBox="1"/>
            <p:nvPr/>
          </p:nvSpPr>
          <p:spPr>
            <a:xfrm>
              <a:off x="8331927" y="24688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grpSp>
        <p:nvGrpSpPr>
          <p:cNvPr id="14" name="Google Shape;562;p49">
            <a:extLst>
              <a:ext uri="{FF2B5EF4-FFF2-40B4-BE49-F238E27FC236}">
                <a16:creationId xmlns:a16="http://schemas.microsoft.com/office/drawing/2014/main" id="{878DFD33-09B0-0F4A-A155-CBAF2CB3B0DA}"/>
              </a:ext>
            </a:extLst>
          </p:cNvPr>
          <p:cNvGrpSpPr/>
          <p:nvPr/>
        </p:nvGrpSpPr>
        <p:grpSpPr>
          <a:xfrm>
            <a:off x="467544" y="4365064"/>
            <a:ext cx="8349870" cy="822960"/>
            <a:chOff x="351069" y="2468880"/>
            <a:chExt cx="8349870" cy="822960"/>
          </a:xfrm>
        </p:grpSpPr>
        <p:grpSp>
          <p:nvGrpSpPr>
            <p:cNvPr id="15" name="Google Shape;563;p49">
              <a:extLst>
                <a:ext uri="{FF2B5EF4-FFF2-40B4-BE49-F238E27FC236}">
                  <a16:creationId xmlns:a16="http://schemas.microsoft.com/office/drawing/2014/main" id="{D5398C3A-70ED-BC44-8D52-0C8C76B27245}"/>
                </a:ext>
              </a:extLst>
            </p:cNvPr>
            <p:cNvGrpSpPr/>
            <p:nvPr/>
          </p:nvGrpSpPr>
          <p:grpSpPr>
            <a:xfrm>
              <a:off x="621792" y="2834640"/>
              <a:ext cx="7900416" cy="457200"/>
              <a:chOff x="621792" y="2834640"/>
              <a:chExt cx="7900416" cy="457200"/>
            </a:xfrm>
          </p:grpSpPr>
          <p:sp>
            <p:nvSpPr>
              <p:cNvPr id="18" name="Google Shape;564;p49">
                <a:extLst>
                  <a:ext uri="{FF2B5EF4-FFF2-40B4-BE49-F238E27FC236}">
                    <a16:creationId xmlns:a16="http://schemas.microsoft.com/office/drawing/2014/main" id="{119772D3-7965-C744-AB90-BF7E374AC83A}"/>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9" name="Google Shape;565;p49">
                <a:extLst>
                  <a:ext uri="{FF2B5EF4-FFF2-40B4-BE49-F238E27FC236}">
                    <a16:creationId xmlns:a16="http://schemas.microsoft.com/office/drawing/2014/main" id="{203B338F-32A3-2D4A-A42E-5EFCDD1D8CA1}"/>
                  </a:ext>
                </a:extLst>
              </p:cNvPr>
              <p:cNvSpPr/>
              <p:nvPr/>
            </p:nvSpPr>
            <p:spPr>
              <a:xfrm>
                <a:off x="210312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20" name="Google Shape;566;p49">
                <a:extLst>
                  <a:ext uri="{FF2B5EF4-FFF2-40B4-BE49-F238E27FC236}">
                    <a16:creationId xmlns:a16="http://schemas.microsoft.com/office/drawing/2014/main" id="{95A08583-E17F-E449-ACC0-F16D6EEE02FA}"/>
                  </a:ext>
                </a:extLst>
              </p:cNvPr>
              <p:cNvSpPr/>
              <p:nvPr/>
            </p:nvSpPr>
            <p:spPr>
              <a:xfrm>
                <a:off x="333756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21" name="Google Shape;567;p49">
                <a:extLst>
                  <a:ext uri="{FF2B5EF4-FFF2-40B4-BE49-F238E27FC236}">
                    <a16:creationId xmlns:a16="http://schemas.microsoft.com/office/drawing/2014/main" id="{AF01D900-C470-D840-A21C-91553C455434}"/>
                  </a:ext>
                </a:extLst>
              </p:cNvPr>
              <p:cNvSpPr/>
              <p:nvPr/>
            </p:nvSpPr>
            <p:spPr>
              <a:xfrm>
                <a:off x="4572000" y="2834640"/>
                <a:ext cx="395020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immediate</a:t>
                </a:r>
                <a:endParaRPr sz="2800">
                  <a:solidFill>
                    <a:schemeClr val="dk1"/>
                  </a:solidFill>
                  <a:latin typeface="Courier New"/>
                  <a:ea typeface="Courier New"/>
                  <a:cs typeface="Courier New"/>
                  <a:sym typeface="Courier New"/>
                </a:endParaRPr>
              </a:p>
            </p:txBody>
          </p:sp>
        </p:grpSp>
        <p:sp>
          <p:nvSpPr>
            <p:cNvPr id="16" name="Google Shape;568;p49">
              <a:extLst>
                <a:ext uri="{FF2B5EF4-FFF2-40B4-BE49-F238E27FC236}">
                  <a16:creationId xmlns:a16="http://schemas.microsoft.com/office/drawing/2014/main" id="{4CC8CD5B-E2AB-B04D-B33A-85B992E18BB0}"/>
                </a:ext>
              </a:extLst>
            </p:cNvPr>
            <p:cNvSpPr txBox="1"/>
            <p:nvPr/>
          </p:nvSpPr>
          <p:spPr>
            <a:xfrm>
              <a:off x="351069" y="24688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17" name="Google Shape;569;p49">
              <a:extLst>
                <a:ext uri="{FF2B5EF4-FFF2-40B4-BE49-F238E27FC236}">
                  <a16:creationId xmlns:a16="http://schemas.microsoft.com/office/drawing/2014/main" id="{0B203D81-F36B-C54C-8C1A-8CF7EEB0F5E8}"/>
                </a:ext>
              </a:extLst>
            </p:cNvPr>
            <p:cNvSpPr txBox="1"/>
            <p:nvPr/>
          </p:nvSpPr>
          <p:spPr>
            <a:xfrm>
              <a:off x="8331927" y="24688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Tree>
    <p:extLst>
      <p:ext uri="{BB962C8B-B14F-4D97-AF65-F5344CB8AC3E}">
        <p14:creationId xmlns:p14="http://schemas.microsoft.com/office/powerpoint/2010/main" val="33014404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5D882-E875-3E42-AB57-9300427F8293}"/>
              </a:ext>
            </a:extLst>
          </p:cNvPr>
          <p:cNvSpPr>
            <a:spLocks noGrp="1"/>
          </p:cNvSpPr>
          <p:nvPr>
            <p:ph type="title"/>
          </p:nvPr>
        </p:nvSpPr>
        <p:spPr/>
        <p:txBody>
          <a:bodyPr/>
          <a:lstStyle/>
          <a:p>
            <a:r>
              <a:rPr lang="en-US" altLang="zh-CN" dirty="0" err="1"/>
              <a:t>ThinPAD</a:t>
            </a:r>
            <a:r>
              <a:rPr lang="zh-CN" altLang="en-US" dirty="0"/>
              <a:t> </a:t>
            </a:r>
            <a:r>
              <a:rPr lang="en-US" altLang="zh-CN" dirty="0"/>
              <a:t>MIPS</a:t>
            </a:r>
            <a:r>
              <a:rPr lang="zh-CN" altLang="en-US" dirty="0"/>
              <a:t>指令格式（</a:t>
            </a:r>
            <a:r>
              <a:rPr lang="en-US" altLang="zh-CN" dirty="0"/>
              <a:t>J</a:t>
            </a:r>
            <a:r>
              <a:rPr lang="zh-CN" altLang="en-US" dirty="0"/>
              <a:t>型指令）</a:t>
            </a:r>
            <a:endParaRPr lang="en-US" dirty="0"/>
          </a:p>
        </p:txBody>
      </p:sp>
      <p:sp>
        <p:nvSpPr>
          <p:cNvPr id="3" name="Content Placeholder 2">
            <a:extLst>
              <a:ext uri="{FF2B5EF4-FFF2-40B4-BE49-F238E27FC236}">
                <a16:creationId xmlns:a16="http://schemas.microsoft.com/office/drawing/2014/main" id="{1A2AAAA4-07F9-204B-AD43-3317AFB81EB3}"/>
              </a:ext>
            </a:extLst>
          </p:cNvPr>
          <p:cNvSpPr>
            <a:spLocks noGrp="1"/>
          </p:cNvSpPr>
          <p:nvPr>
            <p:ph idx="1"/>
          </p:nvPr>
        </p:nvSpPr>
        <p:spPr/>
        <p:txBody>
          <a:bodyPr/>
          <a:lstStyle/>
          <a:p>
            <a:r>
              <a:rPr lang="en-US" dirty="0"/>
              <a:t>J,JAL</a:t>
            </a:r>
            <a:r>
              <a:rPr lang="en-US" altLang="zh-CN" dirty="0"/>
              <a:t>,</a:t>
            </a:r>
            <a:r>
              <a:rPr lang="zh-CN" altLang="en-US" dirty="0"/>
              <a:t>共</a:t>
            </a:r>
            <a:r>
              <a:rPr lang="en-US" altLang="zh-CN" dirty="0"/>
              <a:t>2</a:t>
            </a:r>
            <a:r>
              <a:rPr lang="zh-CN" altLang="en-US" dirty="0"/>
              <a:t>条</a:t>
            </a:r>
            <a:endParaRPr lang="en-US" dirty="0"/>
          </a:p>
          <a:p>
            <a:endParaRPr lang="en-US" dirty="0"/>
          </a:p>
        </p:txBody>
      </p:sp>
      <p:sp>
        <p:nvSpPr>
          <p:cNvPr id="4" name="Slide Number Placeholder 3">
            <a:extLst>
              <a:ext uri="{FF2B5EF4-FFF2-40B4-BE49-F238E27FC236}">
                <a16:creationId xmlns:a16="http://schemas.microsoft.com/office/drawing/2014/main" id="{5BDA02A5-166E-2E4D-84A8-CDFC70D37DB2}"/>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27</a:t>
            </a:fld>
            <a:endParaRPr lang="zh-CN" altLang="en-US">
              <a:solidFill>
                <a:srgbClr val="1F497D"/>
              </a:solidFill>
            </a:endParaRPr>
          </a:p>
        </p:txBody>
      </p:sp>
      <p:sp>
        <p:nvSpPr>
          <p:cNvPr id="5" name="Google Shape;937;p69">
            <a:extLst>
              <a:ext uri="{FF2B5EF4-FFF2-40B4-BE49-F238E27FC236}">
                <a16:creationId xmlns:a16="http://schemas.microsoft.com/office/drawing/2014/main" id="{81BB360D-BA06-F14D-9FD0-DC30F7DE9A77}"/>
              </a:ext>
            </a:extLst>
          </p:cNvPr>
          <p:cNvSpPr txBox="1">
            <a:spLocks/>
          </p:cNvSpPr>
          <p:nvPr/>
        </p:nvSpPr>
        <p:spPr>
          <a:xfrm>
            <a:off x="459544" y="2523688"/>
            <a:ext cx="8229600" cy="493776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zh-CN" altLang="en-US" sz="3200" dirty="0">
                <a:solidFill>
                  <a:schemeClr val="dk1"/>
                </a:solidFill>
                <a:latin typeface="Calibri"/>
                <a:ea typeface="Calibri"/>
                <a:cs typeface="Calibri"/>
                <a:sym typeface="Calibri"/>
              </a:rPr>
              <a:t>定义了两个域：</a:t>
            </a:r>
            <a:endParaRPr lang="en-US" dirty="0"/>
          </a:p>
          <a:p>
            <a:pPr marL="342900" indent="-342900">
              <a:spcBef>
                <a:spcPts val="640"/>
              </a:spcBef>
              <a:buClr>
                <a:schemeClr val="dk1"/>
              </a:buClr>
              <a:buFont typeface="Arial"/>
              <a:buNone/>
            </a:pPr>
            <a:endParaRPr lang="en-US" sz="3200" dirty="0">
              <a:solidFill>
                <a:schemeClr val="dk1"/>
              </a:solidFill>
              <a:latin typeface="Calibri"/>
              <a:ea typeface="Calibri"/>
              <a:cs typeface="Calibri"/>
              <a:sym typeface="Calibri"/>
            </a:endParaRPr>
          </a:p>
          <a:p>
            <a:pPr marL="342900" indent="-342900">
              <a:spcBef>
                <a:spcPts val="1200"/>
              </a:spcBef>
              <a:buClr>
                <a:schemeClr val="dk1"/>
              </a:buClr>
              <a:buSzPts val="3200"/>
              <a:buFont typeface="Arial"/>
              <a:buChar char="•"/>
            </a:pPr>
            <a:r>
              <a:rPr lang="zh-CN" altLang="en-US" sz="3200" dirty="0">
                <a:solidFill>
                  <a:schemeClr val="dk1"/>
                </a:solidFill>
                <a:latin typeface="Calibri"/>
                <a:ea typeface="Calibri"/>
                <a:cs typeface="Calibri"/>
                <a:sym typeface="Calibri"/>
              </a:rPr>
              <a:t>前面为</a:t>
            </a:r>
            <a:r>
              <a:rPr lang="en-US" altLang="zh-CN" sz="3200" dirty="0">
                <a:solidFill>
                  <a:schemeClr val="dk1"/>
                </a:solidFill>
                <a:latin typeface="Calibri"/>
                <a:ea typeface="Calibri"/>
                <a:cs typeface="Calibri"/>
                <a:sym typeface="Calibri"/>
              </a:rPr>
              <a:t>opcode</a:t>
            </a:r>
            <a:r>
              <a:rPr lang="zh-CN" altLang="en-US" sz="3200" dirty="0">
                <a:solidFill>
                  <a:schemeClr val="dk1"/>
                </a:solidFill>
                <a:latin typeface="Calibri"/>
                <a:ea typeface="Calibri"/>
                <a:cs typeface="Calibri"/>
                <a:sym typeface="Calibri"/>
              </a:rPr>
              <a:t>，后面为目标地址</a:t>
            </a:r>
            <a:r>
              <a:rPr lang="en-US" sz="3200" dirty="0">
                <a:solidFill>
                  <a:schemeClr val="dk1"/>
                </a:solidFill>
                <a:latin typeface="Calibri"/>
                <a:ea typeface="Calibri"/>
                <a:cs typeface="Calibri"/>
                <a:sym typeface="Calibri"/>
              </a:rPr>
              <a:t>:</a:t>
            </a:r>
            <a:endParaRPr lang="en-US" dirty="0"/>
          </a:p>
          <a:p>
            <a:pPr marL="342900" indent="-139700">
              <a:spcBef>
                <a:spcPts val="640"/>
              </a:spcBef>
              <a:buClr>
                <a:schemeClr val="dk1"/>
              </a:buClr>
              <a:buSzPts val="3200"/>
              <a:buFont typeface="Arial"/>
              <a:buNone/>
            </a:pPr>
            <a:endParaRPr lang="en-US" sz="3200" dirty="0">
              <a:solidFill>
                <a:schemeClr val="dk1"/>
              </a:solidFill>
              <a:latin typeface="Calibri"/>
              <a:ea typeface="Calibri"/>
              <a:cs typeface="Calibri"/>
              <a:sym typeface="Calibri"/>
            </a:endParaRPr>
          </a:p>
          <a:p>
            <a:pPr marL="342900" indent="-342900">
              <a:spcBef>
                <a:spcPts val="2400"/>
              </a:spcBef>
              <a:buClr>
                <a:schemeClr val="dk1"/>
              </a:buClr>
              <a:buSzPts val="3200"/>
              <a:buFont typeface="Arial"/>
              <a:buChar char="•"/>
            </a:pPr>
            <a:endParaRPr lang="en-US" dirty="0"/>
          </a:p>
          <a:p>
            <a:pPr marL="742950" lvl="1" indent="-285750">
              <a:spcBef>
                <a:spcPts val="560"/>
              </a:spcBef>
              <a:buClr>
                <a:schemeClr val="dk1"/>
              </a:buClr>
              <a:buSzPts val="2800"/>
              <a:buFont typeface="Arial"/>
              <a:buChar char="–"/>
            </a:pPr>
            <a:r>
              <a:rPr lang="en-US" sz="2600" dirty="0">
                <a:solidFill>
                  <a:schemeClr val="dk1"/>
                </a:solidFill>
                <a:latin typeface="Courier New"/>
                <a:ea typeface="Courier New"/>
                <a:cs typeface="Courier New"/>
                <a:sym typeface="Courier New"/>
              </a:rPr>
              <a:t>opcode</a:t>
            </a:r>
            <a:r>
              <a:rPr lang="en-US" sz="2800" b="1" dirty="0">
                <a:solidFill>
                  <a:schemeClr val="dk1"/>
                </a:solidFill>
                <a:latin typeface="Calibri"/>
                <a:ea typeface="Calibri"/>
                <a:cs typeface="Calibri"/>
                <a:sym typeface="Calibri"/>
              </a:rPr>
              <a:t> </a:t>
            </a:r>
            <a:r>
              <a:rPr lang="zh-CN" altLang="en-US" sz="2800" dirty="0">
                <a:solidFill>
                  <a:schemeClr val="dk1"/>
                </a:solidFill>
                <a:latin typeface="Calibri"/>
                <a:ea typeface="Calibri"/>
                <a:cs typeface="Calibri"/>
                <a:sym typeface="Calibri"/>
              </a:rPr>
              <a:t>位置和长度和</a:t>
            </a:r>
            <a:r>
              <a:rPr lang="en-US" altLang="zh-CN" sz="2800" dirty="0">
                <a:solidFill>
                  <a:schemeClr val="dk1"/>
                </a:solidFill>
                <a:latin typeface="Calibri"/>
                <a:ea typeface="Calibri"/>
                <a:cs typeface="Calibri"/>
                <a:sym typeface="Calibri"/>
              </a:rPr>
              <a:t>R</a:t>
            </a:r>
            <a:r>
              <a:rPr lang="zh-CN" altLang="en-US" sz="2800" dirty="0">
                <a:solidFill>
                  <a:schemeClr val="dk1"/>
                </a:solidFill>
                <a:latin typeface="Calibri"/>
                <a:ea typeface="Calibri"/>
                <a:cs typeface="Calibri"/>
                <a:sym typeface="Calibri"/>
              </a:rPr>
              <a:t>类型是一样的</a:t>
            </a:r>
            <a:endParaRPr lang="en-US" dirty="0"/>
          </a:p>
          <a:p>
            <a:pPr marL="742950" lvl="1" indent="-285750">
              <a:spcBef>
                <a:spcPts val="560"/>
              </a:spcBef>
              <a:buClr>
                <a:schemeClr val="dk1"/>
              </a:buClr>
              <a:buSzPts val="2800"/>
              <a:buFont typeface="Arial"/>
              <a:buChar char="–"/>
            </a:pPr>
            <a:r>
              <a:rPr lang="zh-CN" altLang="en-US" sz="2800" dirty="0">
                <a:solidFill>
                  <a:schemeClr val="dk1"/>
                </a:solidFill>
                <a:latin typeface="Calibri"/>
                <a:ea typeface="Calibri"/>
                <a:cs typeface="Calibri"/>
                <a:sym typeface="Calibri"/>
              </a:rPr>
              <a:t>剩下的位被统一使用，以获得更大的目标地址表示空间</a:t>
            </a:r>
            <a:endParaRPr lang="en-US" dirty="0"/>
          </a:p>
        </p:txBody>
      </p:sp>
      <p:grpSp>
        <p:nvGrpSpPr>
          <p:cNvPr id="6" name="Google Shape;939;p69">
            <a:extLst>
              <a:ext uri="{FF2B5EF4-FFF2-40B4-BE49-F238E27FC236}">
                <a16:creationId xmlns:a16="http://schemas.microsoft.com/office/drawing/2014/main" id="{7519A16B-A41C-3E40-A130-388B38969E2D}"/>
              </a:ext>
            </a:extLst>
          </p:cNvPr>
          <p:cNvGrpSpPr/>
          <p:nvPr/>
        </p:nvGrpSpPr>
        <p:grpSpPr>
          <a:xfrm>
            <a:off x="395536" y="2779934"/>
            <a:ext cx="8349870" cy="822960"/>
            <a:chOff x="351069" y="2468880"/>
            <a:chExt cx="8349870" cy="822960"/>
          </a:xfrm>
        </p:grpSpPr>
        <p:grpSp>
          <p:nvGrpSpPr>
            <p:cNvPr id="7" name="Google Shape;940;p69">
              <a:extLst>
                <a:ext uri="{FF2B5EF4-FFF2-40B4-BE49-F238E27FC236}">
                  <a16:creationId xmlns:a16="http://schemas.microsoft.com/office/drawing/2014/main" id="{0F2D3DB1-FE5D-844C-8C6D-05F5FB4F3E02}"/>
                </a:ext>
              </a:extLst>
            </p:cNvPr>
            <p:cNvGrpSpPr/>
            <p:nvPr/>
          </p:nvGrpSpPr>
          <p:grpSpPr>
            <a:xfrm>
              <a:off x="621792" y="2834640"/>
              <a:ext cx="7900416" cy="457200"/>
              <a:chOff x="621792" y="2834640"/>
              <a:chExt cx="7900416" cy="457200"/>
            </a:xfrm>
          </p:grpSpPr>
          <p:sp>
            <p:nvSpPr>
              <p:cNvPr id="10" name="Google Shape;941;p69">
                <a:extLst>
                  <a:ext uri="{FF2B5EF4-FFF2-40B4-BE49-F238E27FC236}">
                    <a16:creationId xmlns:a16="http://schemas.microsoft.com/office/drawing/2014/main" id="{7E0A4580-934A-2548-8D75-9DE4DF0BDFDA}"/>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1" name="Google Shape;942;p69">
                <a:extLst>
                  <a:ext uri="{FF2B5EF4-FFF2-40B4-BE49-F238E27FC236}">
                    <a16:creationId xmlns:a16="http://schemas.microsoft.com/office/drawing/2014/main" id="{77A8924C-9CC0-FB48-A046-F9E2469127ED}"/>
                  </a:ext>
                </a:extLst>
              </p:cNvPr>
              <p:cNvSpPr/>
              <p:nvPr/>
            </p:nvSpPr>
            <p:spPr>
              <a:xfrm>
                <a:off x="2103120" y="2834640"/>
                <a:ext cx="641908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26</a:t>
                </a:r>
                <a:endParaRPr sz="2800">
                  <a:solidFill>
                    <a:schemeClr val="dk1"/>
                  </a:solidFill>
                  <a:latin typeface="Courier New"/>
                  <a:ea typeface="Courier New"/>
                  <a:cs typeface="Courier New"/>
                  <a:sym typeface="Courier New"/>
                </a:endParaRPr>
              </a:p>
            </p:txBody>
          </p:sp>
        </p:grpSp>
        <p:sp>
          <p:nvSpPr>
            <p:cNvPr id="8" name="Google Shape;943;p69">
              <a:extLst>
                <a:ext uri="{FF2B5EF4-FFF2-40B4-BE49-F238E27FC236}">
                  <a16:creationId xmlns:a16="http://schemas.microsoft.com/office/drawing/2014/main" id="{9106587C-DD82-3B44-BDE8-44C03A968B58}"/>
                </a:ext>
              </a:extLst>
            </p:cNvPr>
            <p:cNvSpPr txBox="1"/>
            <p:nvPr/>
          </p:nvSpPr>
          <p:spPr>
            <a:xfrm>
              <a:off x="351069" y="24688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9" name="Google Shape;944;p69">
              <a:extLst>
                <a:ext uri="{FF2B5EF4-FFF2-40B4-BE49-F238E27FC236}">
                  <a16:creationId xmlns:a16="http://schemas.microsoft.com/office/drawing/2014/main" id="{E4B83CC5-1C06-6C4D-966E-D1F9D640D933}"/>
                </a:ext>
              </a:extLst>
            </p:cNvPr>
            <p:cNvSpPr txBox="1"/>
            <p:nvPr/>
          </p:nvSpPr>
          <p:spPr>
            <a:xfrm>
              <a:off x="8331927" y="24688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grpSp>
        <p:nvGrpSpPr>
          <p:cNvPr id="12" name="Google Shape;947;p69">
            <a:extLst>
              <a:ext uri="{FF2B5EF4-FFF2-40B4-BE49-F238E27FC236}">
                <a16:creationId xmlns:a16="http://schemas.microsoft.com/office/drawing/2014/main" id="{BD7A1C6E-1C2B-9943-B23C-A5E37CA604DA}"/>
              </a:ext>
            </a:extLst>
          </p:cNvPr>
          <p:cNvGrpSpPr/>
          <p:nvPr/>
        </p:nvGrpSpPr>
        <p:grpSpPr>
          <a:xfrm>
            <a:off x="395536" y="4014374"/>
            <a:ext cx="8349858" cy="822960"/>
            <a:chOff x="351069" y="2468880"/>
            <a:chExt cx="8349858" cy="822960"/>
          </a:xfrm>
        </p:grpSpPr>
        <p:sp>
          <p:nvSpPr>
            <p:cNvPr id="13" name="Google Shape;948;p69">
              <a:extLst>
                <a:ext uri="{FF2B5EF4-FFF2-40B4-BE49-F238E27FC236}">
                  <a16:creationId xmlns:a16="http://schemas.microsoft.com/office/drawing/2014/main" id="{6869D797-5953-2345-BA2B-59E10F7CE13D}"/>
                </a:ext>
              </a:extLst>
            </p:cNvPr>
            <p:cNvSpPr txBox="1"/>
            <p:nvPr/>
          </p:nvSpPr>
          <p:spPr>
            <a:xfrm>
              <a:off x="351069" y="2468880"/>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14" name="Google Shape;949;p69">
              <a:extLst>
                <a:ext uri="{FF2B5EF4-FFF2-40B4-BE49-F238E27FC236}">
                  <a16:creationId xmlns:a16="http://schemas.microsoft.com/office/drawing/2014/main" id="{75634BE5-6176-8B40-9761-5A80B77DB242}"/>
                </a:ext>
              </a:extLst>
            </p:cNvPr>
            <p:cNvSpPr txBox="1"/>
            <p:nvPr/>
          </p:nvSpPr>
          <p:spPr>
            <a:xfrm>
              <a:off x="8331927" y="24688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nvGrpSpPr>
            <p:cNvPr id="15" name="Google Shape;950;p69">
              <a:extLst>
                <a:ext uri="{FF2B5EF4-FFF2-40B4-BE49-F238E27FC236}">
                  <a16:creationId xmlns:a16="http://schemas.microsoft.com/office/drawing/2014/main" id="{55D606F3-EE78-7D40-AA0E-950B1816EF04}"/>
                </a:ext>
              </a:extLst>
            </p:cNvPr>
            <p:cNvGrpSpPr/>
            <p:nvPr/>
          </p:nvGrpSpPr>
          <p:grpSpPr>
            <a:xfrm>
              <a:off x="621792" y="2834640"/>
              <a:ext cx="7900428" cy="457200"/>
              <a:chOff x="621792" y="2834640"/>
              <a:chExt cx="7900428" cy="457200"/>
            </a:xfrm>
          </p:grpSpPr>
          <p:sp>
            <p:nvSpPr>
              <p:cNvPr id="16" name="Google Shape;951;p69">
                <a:extLst>
                  <a:ext uri="{FF2B5EF4-FFF2-40B4-BE49-F238E27FC236}">
                    <a16:creationId xmlns:a16="http://schemas.microsoft.com/office/drawing/2014/main" id="{3625739F-AB7B-F141-8036-9680EDF65182}"/>
                  </a:ext>
                </a:extLst>
              </p:cNvPr>
              <p:cNvSpPr/>
              <p:nvPr/>
            </p:nvSpPr>
            <p:spPr>
              <a:xfrm>
                <a:off x="621792" y="283464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7" name="Google Shape;952;p69">
                <a:extLst>
                  <a:ext uri="{FF2B5EF4-FFF2-40B4-BE49-F238E27FC236}">
                    <a16:creationId xmlns:a16="http://schemas.microsoft.com/office/drawing/2014/main" id="{9BADF13A-B0D1-D24F-B43B-9CC6E4973417}"/>
                  </a:ext>
                </a:extLst>
              </p:cNvPr>
              <p:cNvSpPr/>
              <p:nvPr/>
            </p:nvSpPr>
            <p:spPr>
              <a:xfrm>
                <a:off x="2103120" y="2834640"/>
                <a:ext cx="64191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target address</a:t>
                </a:r>
                <a:endParaRPr sz="2800">
                  <a:solidFill>
                    <a:schemeClr val="dk1"/>
                  </a:solidFill>
                  <a:latin typeface="Courier New"/>
                  <a:ea typeface="Courier New"/>
                  <a:cs typeface="Courier New"/>
                  <a:sym typeface="Courier New"/>
                </a:endParaRPr>
              </a:p>
            </p:txBody>
          </p:sp>
        </p:grpSp>
      </p:grpSp>
    </p:spTree>
    <p:extLst>
      <p:ext uri="{BB962C8B-B14F-4D97-AF65-F5344CB8AC3E}">
        <p14:creationId xmlns:p14="http://schemas.microsoft.com/office/powerpoint/2010/main" val="42307402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FF669-9A6E-8D4C-90BD-7A24CA88E9CA}"/>
              </a:ext>
            </a:extLst>
          </p:cNvPr>
          <p:cNvSpPr>
            <a:spLocks noGrp="1"/>
          </p:cNvSpPr>
          <p:nvPr>
            <p:ph type="title"/>
          </p:nvPr>
        </p:nvSpPr>
        <p:spPr/>
        <p:txBody>
          <a:bodyPr/>
          <a:lstStyle/>
          <a:p>
            <a:r>
              <a:rPr lang="en-US" dirty="0" err="1"/>
              <a:t>Thin</a:t>
            </a:r>
            <a:r>
              <a:rPr lang="en-US" altLang="zh-CN" dirty="0" err="1"/>
              <a:t>PAD</a:t>
            </a:r>
            <a:r>
              <a:rPr lang="zh-CN" altLang="en-US" dirty="0"/>
              <a:t> </a:t>
            </a:r>
            <a:r>
              <a:rPr lang="en-US" altLang="zh-CN" dirty="0"/>
              <a:t>MIPS</a:t>
            </a:r>
            <a:r>
              <a:rPr lang="zh-CN" altLang="en-US" dirty="0"/>
              <a:t>指令系统</a:t>
            </a:r>
            <a:r>
              <a:rPr lang="en-US" altLang="zh-CN" dirty="0"/>
              <a:t>(1)</a:t>
            </a:r>
            <a:endParaRPr lang="en-US" dirty="0"/>
          </a:p>
        </p:txBody>
      </p:sp>
      <p:graphicFrame>
        <p:nvGraphicFramePr>
          <p:cNvPr id="6" name="Content Placeholder 5">
            <a:extLst>
              <a:ext uri="{FF2B5EF4-FFF2-40B4-BE49-F238E27FC236}">
                <a16:creationId xmlns:a16="http://schemas.microsoft.com/office/drawing/2014/main" id="{D0CC50A1-8713-734A-9A2C-176CB0C32887}"/>
              </a:ext>
            </a:extLst>
          </p:cNvPr>
          <p:cNvGraphicFramePr>
            <a:graphicFrameLocks noGrp="1"/>
          </p:cNvGraphicFramePr>
          <p:nvPr>
            <p:ph idx="1"/>
            <p:extLst>
              <p:ext uri="{D42A27DB-BD31-4B8C-83A1-F6EECF244321}">
                <p14:modId xmlns:p14="http://schemas.microsoft.com/office/powerpoint/2010/main" val="142161658"/>
              </p:ext>
            </p:extLst>
          </p:nvPr>
        </p:nvGraphicFramePr>
        <p:xfrm>
          <a:off x="179512" y="1219200"/>
          <a:ext cx="8856984" cy="5425440"/>
        </p:xfrm>
        <a:graphic>
          <a:graphicData uri="http://schemas.openxmlformats.org/drawingml/2006/table">
            <a:tbl>
              <a:tblPr firstRow="1" bandRow="1">
                <a:tableStyleId>{5C22544A-7EE6-4342-B048-85BDC9FD1C3A}</a:tableStyleId>
              </a:tblPr>
              <a:tblGrid>
                <a:gridCol w="3168352">
                  <a:extLst>
                    <a:ext uri="{9D8B030D-6E8A-4147-A177-3AD203B41FA5}">
                      <a16:colId xmlns:a16="http://schemas.microsoft.com/office/drawing/2014/main" val="404757864"/>
                    </a:ext>
                  </a:extLst>
                </a:gridCol>
                <a:gridCol w="3240360">
                  <a:extLst>
                    <a:ext uri="{9D8B030D-6E8A-4147-A177-3AD203B41FA5}">
                      <a16:colId xmlns:a16="http://schemas.microsoft.com/office/drawing/2014/main" val="1486066868"/>
                    </a:ext>
                  </a:extLst>
                </a:gridCol>
                <a:gridCol w="2448272">
                  <a:extLst>
                    <a:ext uri="{9D8B030D-6E8A-4147-A177-3AD203B41FA5}">
                      <a16:colId xmlns:a16="http://schemas.microsoft.com/office/drawing/2014/main" val="4160706430"/>
                    </a:ext>
                  </a:extLst>
                </a:gridCol>
              </a:tblGrid>
              <a:tr h="370840">
                <a:tc>
                  <a:txBody>
                    <a:bodyPr/>
                    <a:lstStyle/>
                    <a:p>
                      <a:r>
                        <a:rPr lang="zh-CN" altLang="en-US" dirty="0"/>
                        <a:t>指令格式</a:t>
                      </a:r>
                      <a:endParaRPr lang="en-US" dirty="0"/>
                    </a:p>
                  </a:txBody>
                  <a:tcPr/>
                </a:tc>
                <a:tc>
                  <a:txBody>
                    <a:bodyPr/>
                    <a:lstStyle/>
                    <a:p>
                      <a:r>
                        <a:rPr lang="zh-CN" altLang="en-US" dirty="0"/>
                        <a:t>汇编语句</a:t>
                      </a:r>
                      <a:endParaRPr lang="en-US" dirty="0"/>
                    </a:p>
                  </a:txBody>
                  <a:tcPr/>
                </a:tc>
                <a:tc>
                  <a:txBody>
                    <a:bodyPr/>
                    <a:lstStyle/>
                    <a:p>
                      <a:r>
                        <a:rPr lang="zh-CN" altLang="en-US" dirty="0"/>
                        <a:t>功能说明</a:t>
                      </a:r>
                      <a:endParaRPr lang="en-US" dirty="0"/>
                    </a:p>
                  </a:txBody>
                  <a:tcPr/>
                </a:tc>
                <a:extLst>
                  <a:ext uri="{0D108BD9-81ED-4DB2-BD59-A6C34878D82A}">
                    <a16:rowId xmlns:a16="http://schemas.microsoft.com/office/drawing/2014/main" val="4184916633"/>
                  </a:ext>
                </a:extLst>
              </a:tr>
              <a:tr h="370840">
                <a:tc>
                  <a:txBody>
                    <a:bodyPr/>
                    <a:lstStyle/>
                    <a:p>
                      <a:r>
                        <a:rPr lang="en-US" altLang="zh-CN" dirty="0"/>
                        <a:t>001001</a:t>
                      </a:r>
                      <a:r>
                        <a:rPr lang="zh-CN" altLang="en-US" dirty="0"/>
                        <a:t> </a:t>
                      </a:r>
                      <a:r>
                        <a:rPr lang="en-US" altLang="zh-CN" dirty="0" err="1"/>
                        <a:t>rs</a:t>
                      </a:r>
                      <a:r>
                        <a:rPr lang="zh-CN" altLang="en-US" dirty="0"/>
                        <a:t> </a:t>
                      </a:r>
                      <a:r>
                        <a:rPr lang="en-US" altLang="zh-CN" dirty="0"/>
                        <a:t>rt</a:t>
                      </a:r>
                      <a:r>
                        <a:rPr lang="zh-CN" altLang="en-US" dirty="0"/>
                        <a:t> </a:t>
                      </a:r>
                      <a:r>
                        <a:rPr lang="en-US" altLang="zh-CN" dirty="0" err="1"/>
                        <a:t>imm</a:t>
                      </a:r>
                      <a:endParaRPr lang="en-US" dirty="0"/>
                    </a:p>
                  </a:txBody>
                  <a:tcPr/>
                </a:tc>
                <a:tc>
                  <a:txBody>
                    <a:bodyPr/>
                    <a:lstStyle/>
                    <a:p>
                      <a:r>
                        <a:rPr lang="en-US" sz="1800" kern="1200" dirty="0">
                          <a:solidFill>
                            <a:schemeClr val="dk1"/>
                          </a:solidFill>
                          <a:effectLst/>
                          <a:latin typeface="+mn-lt"/>
                          <a:ea typeface="+mn-ea"/>
                          <a:cs typeface="+mn-cs"/>
                        </a:rPr>
                        <a:t>ADDIU rt, </a:t>
                      </a:r>
                      <a:r>
                        <a:rPr lang="en-US" sz="1800" kern="1200" dirty="0" err="1">
                          <a:solidFill>
                            <a:schemeClr val="dk1"/>
                          </a:solidFill>
                          <a:effectLst/>
                          <a:latin typeface="+mn-lt"/>
                          <a:ea typeface="+mn-ea"/>
                          <a:cs typeface="+mn-cs"/>
                        </a:rPr>
                        <a:t>rs</a:t>
                      </a:r>
                      <a:r>
                        <a:rPr lang="en-US" sz="1800" kern="1200" dirty="0">
                          <a:solidFill>
                            <a:schemeClr val="dk1"/>
                          </a:solidFill>
                          <a:effectLst/>
                          <a:latin typeface="+mn-lt"/>
                          <a:ea typeface="+mn-ea"/>
                          <a:cs typeface="+mn-cs"/>
                        </a:rPr>
                        <a:t>, immediate</a:t>
                      </a:r>
                      <a:r>
                        <a:rPr lang="en-US" dirty="0">
                          <a:effectLst/>
                        </a:rPr>
                        <a:t> </a:t>
                      </a:r>
                      <a:endParaRPr lang="en-US" dirty="0"/>
                    </a:p>
                  </a:txBody>
                  <a:tcPr/>
                </a:tc>
                <a:tc>
                  <a:txBody>
                    <a:bodyPr/>
                    <a:lstStyle/>
                    <a:p>
                      <a:r>
                        <a:rPr lang="en-US" sz="1800" kern="1200" dirty="0">
                          <a:solidFill>
                            <a:schemeClr val="dk1"/>
                          </a:solidFill>
                          <a:effectLst/>
                          <a:latin typeface="+mn-lt"/>
                          <a:ea typeface="+mn-ea"/>
                          <a:cs typeface="+mn-cs"/>
                        </a:rPr>
                        <a:t>rt </a:t>
                      </a:r>
                      <a:r>
                        <a:rPr lang="en-US" sz="1800" kern="1200" dirty="0">
                          <a:solidFill>
                            <a:schemeClr val="dk1"/>
                          </a:solidFill>
                          <a:effectLst/>
                          <a:latin typeface="+mn-lt"/>
                          <a:ea typeface="+mn-ea"/>
                          <a:cs typeface="+mn-cs"/>
                          <a:sym typeface="Wingdings" pitchFamily="2" charset="2"/>
                        </a:rPr>
                        <a:t></a:t>
                      </a:r>
                      <a:r>
                        <a:rPr lang="en-US" sz="1800" kern="1200" dirty="0">
                          <a:solidFill>
                            <a:schemeClr val="dk1"/>
                          </a:solidFill>
                          <a:effectLst/>
                          <a:latin typeface="+mn-lt"/>
                          <a:ea typeface="+mn-ea"/>
                          <a:cs typeface="+mn-cs"/>
                        </a:rPr>
                        <a:t> </a:t>
                      </a:r>
                      <a:r>
                        <a:rPr lang="en-US" sz="1800" kern="1200" dirty="0" err="1">
                          <a:solidFill>
                            <a:schemeClr val="dk1"/>
                          </a:solidFill>
                          <a:effectLst/>
                          <a:latin typeface="+mn-lt"/>
                          <a:ea typeface="+mn-ea"/>
                          <a:cs typeface="+mn-cs"/>
                        </a:rPr>
                        <a:t>rs</a:t>
                      </a:r>
                      <a:r>
                        <a:rPr lang="en-US" sz="1800" kern="1200" dirty="0">
                          <a:solidFill>
                            <a:schemeClr val="dk1"/>
                          </a:solidFill>
                          <a:effectLst/>
                          <a:latin typeface="+mn-lt"/>
                          <a:ea typeface="+mn-ea"/>
                          <a:cs typeface="+mn-cs"/>
                        </a:rPr>
                        <a:t> + immediate</a:t>
                      </a:r>
                      <a:r>
                        <a:rPr lang="en-US" dirty="0">
                          <a:effectLst/>
                        </a:rPr>
                        <a:t> </a:t>
                      </a:r>
                      <a:endParaRPr lang="en-US" dirty="0"/>
                    </a:p>
                  </a:txBody>
                  <a:tcPr/>
                </a:tc>
                <a:extLst>
                  <a:ext uri="{0D108BD9-81ED-4DB2-BD59-A6C34878D82A}">
                    <a16:rowId xmlns:a16="http://schemas.microsoft.com/office/drawing/2014/main" val="541783912"/>
                  </a:ext>
                </a:extLst>
              </a:tr>
              <a:tr h="370840">
                <a:tc>
                  <a:txBody>
                    <a:bodyPr/>
                    <a:lstStyle/>
                    <a:p>
                      <a:r>
                        <a:rPr lang="en-US" altLang="zh-CN" dirty="0"/>
                        <a:t>000000</a:t>
                      </a:r>
                      <a:r>
                        <a:rPr lang="zh-CN" altLang="en-US" dirty="0"/>
                        <a:t> </a:t>
                      </a:r>
                      <a:r>
                        <a:rPr lang="en-US" altLang="zh-CN" dirty="0" err="1"/>
                        <a:t>rs</a:t>
                      </a:r>
                      <a:r>
                        <a:rPr lang="zh-CN" altLang="en-US" dirty="0"/>
                        <a:t> </a:t>
                      </a:r>
                      <a:r>
                        <a:rPr lang="en-US" altLang="zh-CN" dirty="0"/>
                        <a:t>rt</a:t>
                      </a:r>
                      <a:r>
                        <a:rPr lang="zh-CN" altLang="en-US" dirty="0"/>
                        <a:t> </a:t>
                      </a:r>
                      <a:r>
                        <a:rPr lang="en-US" altLang="zh-CN" dirty="0" err="1"/>
                        <a:t>rd</a:t>
                      </a:r>
                      <a:r>
                        <a:rPr lang="zh-CN" altLang="en-US" dirty="0"/>
                        <a:t> </a:t>
                      </a:r>
                      <a:r>
                        <a:rPr lang="en-US" altLang="zh-CN" dirty="0"/>
                        <a:t>00000</a:t>
                      </a:r>
                      <a:r>
                        <a:rPr lang="zh-CN" altLang="en-US" dirty="0"/>
                        <a:t> </a:t>
                      </a:r>
                      <a:r>
                        <a:rPr lang="en-US" altLang="zh-CN" dirty="0"/>
                        <a:t>100001</a:t>
                      </a:r>
                      <a:endParaRPr lang="en-US" dirty="0"/>
                    </a:p>
                  </a:txBody>
                  <a:tcPr/>
                </a:tc>
                <a:tc>
                  <a:txBody>
                    <a:bodyPr/>
                    <a:lstStyle/>
                    <a:p>
                      <a:r>
                        <a:rPr lang="en-US" sz="1800" kern="1200" dirty="0">
                          <a:solidFill>
                            <a:schemeClr val="dk1"/>
                          </a:solidFill>
                          <a:effectLst/>
                          <a:latin typeface="+mn-lt"/>
                          <a:ea typeface="+mn-ea"/>
                          <a:cs typeface="+mn-cs"/>
                        </a:rPr>
                        <a:t>ADDU </a:t>
                      </a:r>
                      <a:r>
                        <a:rPr lang="en-US" sz="1800" kern="1200" dirty="0" err="1">
                          <a:solidFill>
                            <a:schemeClr val="dk1"/>
                          </a:solidFill>
                          <a:effectLst/>
                          <a:latin typeface="+mn-lt"/>
                          <a:ea typeface="+mn-ea"/>
                          <a:cs typeface="+mn-cs"/>
                        </a:rPr>
                        <a:t>rd</a:t>
                      </a:r>
                      <a:r>
                        <a:rPr lang="en-US" sz="1800" kern="1200" dirty="0">
                          <a:solidFill>
                            <a:schemeClr val="dk1"/>
                          </a:solidFill>
                          <a:effectLst/>
                          <a:latin typeface="+mn-lt"/>
                          <a:ea typeface="+mn-ea"/>
                          <a:cs typeface="+mn-cs"/>
                        </a:rPr>
                        <a:t>, </a:t>
                      </a:r>
                      <a:r>
                        <a:rPr lang="en-US" sz="1800" kern="1200" dirty="0" err="1">
                          <a:solidFill>
                            <a:schemeClr val="dk1"/>
                          </a:solidFill>
                          <a:effectLst/>
                          <a:latin typeface="+mn-lt"/>
                          <a:ea typeface="+mn-ea"/>
                          <a:cs typeface="+mn-cs"/>
                        </a:rPr>
                        <a:t>rs</a:t>
                      </a:r>
                      <a:r>
                        <a:rPr lang="en-US" sz="1800" kern="1200" dirty="0">
                          <a:solidFill>
                            <a:schemeClr val="dk1"/>
                          </a:solidFill>
                          <a:effectLst/>
                          <a:latin typeface="+mn-lt"/>
                          <a:ea typeface="+mn-ea"/>
                          <a:cs typeface="+mn-cs"/>
                        </a:rPr>
                        <a:t>, rt</a:t>
                      </a:r>
                      <a:r>
                        <a:rPr lang="en-US" dirty="0">
                          <a:effectLst/>
                        </a:rPr>
                        <a:t> </a:t>
                      </a:r>
                      <a:endParaRPr lang="en-US" dirty="0"/>
                    </a:p>
                  </a:txBody>
                  <a:tcPr/>
                </a:tc>
                <a:tc>
                  <a:txBody>
                    <a:bodyPr/>
                    <a:lstStyle/>
                    <a:p>
                      <a:r>
                        <a:rPr lang="en-US" sz="1800" kern="1200" dirty="0" err="1">
                          <a:solidFill>
                            <a:schemeClr val="dk1"/>
                          </a:solidFill>
                          <a:effectLst/>
                          <a:latin typeface="+mn-lt"/>
                          <a:ea typeface="+mn-ea"/>
                          <a:cs typeface="+mn-cs"/>
                        </a:rPr>
                        <a:t>rd</a:t>
                      </a:r>
                      <a:r>
                        <a:rPr lang="en-US" sz="1800" kern="1200" dirty="0">
                          <a:solidFill>
                            <a:schemeClr val="dk1"/>
                          </a:solidFill>
                          <a:effectLst/>
                          <a:latin typeface="+mn-lt"/>
                          <a:ea typeface="+mn-ea"/>
                          <a:cs typeface="+mn-cs"/>
                        </a:rPr>
                        <a:t> </a:t>
                      </a:r>
                      <a:r>
                        <a:rPr lang="en-US" sz="1800" kern="1200" dirty="0">
                          <a:solidFill>
                            <a:schemeClr val="dk1"/>
                          </a:solidFill>
                          <a:effectLst/>
                          <a:latin typeface="+mn-lt"/>
                          <a:ea typeface="+mn-ea"/>
                          <a:cs typeface="+mn-cs"/>
                          <a:sym typeface="Wingdings" pitchFamily="2" charset="2"/>
                        </a:rPr>
                        <a:t></a:t>
                      </a:r>
                      <a:r>
                        <a:rPr lang="en-US" sz="1800" kern="1200" dirty="0">
                          <a:solidFill>
                            <a:schemeClr val="dk1"/>
                          </a:solidFill>
                          <a:effectLst/>
                          <a:latin typeface="+mn-lt"/>
                          <a:ea typeface="+mn-ea"/>
                          <a:cs typeface="+mn-cs"/>
                        </a:rPr>
                        <a:t> </a:t>
                      </a:r>
                      <a:r>
                        <a:rPr lang="en-US" sz="1800" kern="1200" dirty="0" err="1">
                          <a:solidFill>
                            <a:schemeClr val="dk1"/>
                          </a:solidFill>
                          <a:effectLst/>
                          <a:latin typeface="+mn-lt"/>
                          <a:ea typeface="+mn-ea"/>
                          <a:cs typeface="+mn-cs"/>
                        </a:rPr>
                        <a:t>rs</a:t>
                      </a:r>
                      <a:r>
                        <a:rPr lang="en-US" sz="1800" kern="1200" dirty="0">
                          <a:solidFill>
                            <a:schemeClr val="dk1"/>
                          </a:solidFill>
                          <a:effectLst/>
                          <a:latin typeface="+mn-lt"/>
                          <a:ea typeface="+mn-ea"/>
                          <a:cs typeface="+mn-cs"/>
                        </a:rPr>
                        <a:t> + rt</a:t>
                      </a:r>
                      <a:r>
                        <a:rPr lang="en-US" dirty="0">
                          <a:effectLst/>
                        </a:rPr>
                        <a:t> </a:t>
                      </a:r>
                      <a:endParaRPr lang="en-US" dirty="0"/>
                    </a:p>
                  </a:txBody>
                  <a:tcPr/>
                </a:tc>
                <a:extLst>
                  <a:ext uri="{0D108BD9-81ED-4DB2-BD59-A6C34878D82A}">
                    <a16:rowId xmlns:a16="http://schemas.microsoft.com/office/drawing/2014/main" val="1601081060"/>
                  </a:ext>
                </a:extLst>
              </a:tr>
              <a:tr h="370840">
                <a:tc>
                  <a:txBody>
                    <a:bodyPr/>
                    <a:lstStyle/>
                    <a:p>
                      <a:r>
                        <a:rPr lang="en-US" altLang="zh-CN" dirty="0"/>
                        <a:t>000000</a:t>
                      </a:r>
                      <a:r>
                        <a:rPr lang="zh-CN" altLang="en-US" dirty="0"/>
                        <a:t> </a:t>
                      </a:r>
                      <a:r>
                        <a:rPr lang="en-US" altLang="zh-CN" dirty="0" err="1"/>
                        <a:t>rs</a:t>
                      </a:r>
                      <a:r>
                        <a:rPr lang="zh-CN" altLang="en-US" dirty="0"/>
                        <a:t> </a:t>
                      </a:r>
                      <a:r>
                        <a:rPr lang="en-US" altLang="zh-CN" dirty="0"/>
                        <a:t>rt</a:t>
                      </a:r>
                      <a:r>
                        <a:rPr lang="zh-CN" altLang="en-US" dirty="0"/>
                        <a:t> </a:t>
                      </a:r>
                      <a:r>
                        <a:rPr lang="en-US" altLang="zh-CN" dirty="0" err="1"/>
                        <a:t>rd</a:t>
                      </a:r>
                      <a:r>
                        <a:rPr lang="zh-CN" altLang="en-US" dirty="0"/>
                        <a:t> </a:t>
                      </a:r>
                      <a:r>
                        <a:rPr lang="en-US" altLang="zh-CN" dirty="0"/>
                        <a:t>00000</a:t>
                      </a:r>
                      <a:r>
                        <a:rPr lang="zh-CN" altLang="en-US" dirty="0"/>
                        <a:t> </a:t>
                      </a:r>
                      <a:r>
                        <a:rPr lang="en-US" altLang="zh-CN" dirty="0"/>
                        <a:t>100100</a:t>
                      </a:r>
                      <a:endParaRPr lang="en-US" dirty="0"/>
                    </a:p>
                  </a:txBody>
                  <a:tcPr/>
                </a:tc>
                <a:tc>
                  <a:txBody>
                    <a:bodyPr/>
                    <a:lstStyle/>
                    <a:p>
                      <a:r>
                        <a:rPr lang="en-US" sz="1800" kern="1200" dirty="0">
                          <a:solidFill>
                            <a:schemeClr val="dk1"/>
                          </a:solidFill>
                          <a:effectLst/>
                          <a:latin typeface="+mn-lt"/>
                          <a:ea typeface="+mn-ea"/>
                          <a:cs typeface="+mn-cs"/>
                        </a:rPr>
                        <a:t>AND </a:t>
                      </a:r>
                      <a:r>
                        <a:rPr lang="en-US" sz="1800" kern="1200" dirty="0" err="1">
                          <a:solidFill>
                            <a:schemeClr val="dk1"/>
                          </a:solidFill>
                          <a:effectLst/>
                          <a:latin typeface="+mn-lt"/>
                          <a:ea typeface="+mn-ea"/>
                          <a:cs typeface="+mn-cs"/>
                        </a:rPr>
                        <a:t>rd</a:t>
                      </a:r>
                      <a:r>
                        <a:rPr lang="en-US" sz="1800" kern="1200" dirty="0">
                          <a:solidFill>
                            <a:schemeClr val="dk1"/>
                          </a:solidFill>
                          <a:effectLst/>
                          <a:latin typeface="+mn-lt"/>
                          <a:ea typeface="+mn-ea"/>
                          <a:cs typeface="+mn-cs"/>
                        </a:rPr>
                        <a:t>, </a:t>
                      </a:r>
                      <a:r>
                        <a:rPr lang="en-US" sz="1800" kern="1200" dirty="0" err="1">
                          <a:solidFill>
                            <a:schemeClr val="dk1"/>
                          </a:solidFill>
                          <a:effectLst/>
                          <a:latin typeface="+mn-lt"/>
                          <a:ea typeface="+mn-ea"/>
                          <a:cs typeface="+mn-cs"/>
                        </a:rPr>
                        <a:t>rs</a:t>
                      </a:r>
                      <a:r>
                        <a:rPr lang="en-US" sz="1800" kern="1200" dirty="0">
                          <a:solidFill>
                            <a:schemeClr val="dk1"/>
                          </a:solidFill>
                          <a:effectLst/>
                          <a:latin typeface="+mn-lt"/>
                          <a:ea typeface="+mn-ea"/>
                          <a:cs typeface="+mn-cs"/>
                        </a:rPr>
                        <a:t>, rt</a:t>
                      </a:r>
                      <a:r>
                        <a:rPr lang="en-US" dirty="0">
                          <a:effectLst/>
                        </a:rPr>
                        <a:t> </a:t>
                      </a:r>
                      <a:endParaRPr lang="en-US" dirty="0"/>
                    </a:p>
                  </a:txBody>
                  <a:tcPr/>
                </a:tc>
                <a:tc>
                  <a:txBody>
                    <a:bodyPr/>
                    <a:lstStyle/>
                    <a:p>
                      <a:r>
                        <a:rPr lang="en-US" sz="1800" kern="1200" dirty="0" err="1">
                          <a:solidFill>
                            <a:schemeClr val="dk1"/>
                          </a:solidFill>
                          <a:effectLst/>
                          <a:latin typeface="+mn-lt"/>
                          <a:ea typeface="+mn-ea"/>
                          <a:cs typeface="+mn-cs"/>
                        </a:rPr>
                        <a:t>rd</a:t>
                      </a:r>
                      <a:r>
                        <a:rPr lang="en-US" sz="1800" kern="1200" dirty="0">
                          <a:solidFill>
                            <a:schemeClr val="dk1"/>
                          </a:solidFill>
                          <a:effectLst/>
                          <a:latin typeface="+mn-lt"/>
                          <a:ea typeface="+mn-ea"/>
                          <a:cs typeface="+mn-cs"/>
                        </a:rPr>
                        <a:t> </a:t>
                      </a:r>
                      <a:r>
                        <a:rPr lang="en-US" sz="1800" kern="1200" dirty="0">
                          <a:solidFill>
                            <a:schemeClr val="dk1"/>
                          </a:solidFill>
                          <a:effectLst/>
                          <a:latin typeface="+mn-lt"/>
                          <a:ea typeface="+mn-ea"/>
                          <a:cs typeface="+mn-cs"/>
                          <a:sym typeface="Wingdings" pitchFamily="2" charset="2"/>
                        </a:rPr>
                        <a:t></a:t>
                      </a:r>
                      <a:r>
                        <a:rPr lang="en-US" sz="1800" kern="1200" dirty="0">
                          <a:solidFill>
                            <a:schemeClr val="dk1"/>
                          </a:solidFill>
                          <a:effectLst/>
                          <a:latin typeface="+mn-lt"/>
                          <a:ea typeface="+mn-ea"/>
                          <a:cs typeface="+mn-cs"/>
                        </a:rPr>
                        <a:t> </a:t>
                      </a:r>
                      <a:r>
                        <a:rPr lang="en-US" sz="1800" kern="1200" dirty="0" err="1">
                          <a:solidFill>
                            <a:schemeClr val="dk1"/>
                          </a:solidFill>
                          <a:effectLst/>
                          <a:latin typeface="+mn-lt"/>
                          <a:ea typeface="+mn-ea"/>
                          <a:cs typeface="+mn-cs"/>
                        </a:rPr>
                        <a:t>rs</a:t>
                      </a:r>
                      <a:r>
                        <a:rPr lang="en-US" sz="1800" kern="1200" dirty="0">
                          <a:solidFill>
                            <a:schemeClr val="dk1"/>
                          </a:solidFill>
                          <a:effectLst/>
                          <a:latin typeface="+mn-lt"/>
                          <a:ea typeface="+mn-ea"/>
                          <a:cs typeface="+mn-cs"/>
                        </a:rPr>
                        <a:t> AND rt</a:t>
                      </a:r>
                      <a:r>
                        <a:rPr lang="en-US" dirty="0">
                          <a:effectLst/>
                        </a:rPr>
                        <a:t> </a:t>
                      </a:r>
                      <a:endParaRPr lang="en-US" dirty="0"/>
                    </a:p>
                  </a:txBody>
                  <a:tcPr/>
                </a:tc>
                <a:extLst>
                  <a:ext uri="{0D108BD9-81ED-4DB2-BD59-A6C34878D82A}">
                    <a16:rowId xmlns:a16="http://schemas.microsoft.com/office/drawing/2014/main" val="1101364638"/>
                  </a:ext>
                </a:extLst>
              </a:tr>
              <a:tr h="370840">
                <a:tc>
                  <a:txBody>
                    <a:bodyPr/>
                    <a:lstStyle/>
                    <a:p>
                      <a:r>
                        <a:rPr lang="en-US" altLang="zh-CN" dirty="0"/>
                        <a:t>001100</a:t>
                      </a:r>
                      <a:r>
                        <a:rPr lang="zh-CN" altLang="en-US" dirty="0"/>
                        <a:t> </a:t>
                      </a:r>
                      <a:r>
                        <a:rPr lang="en-US" altLang="zh-CN" dirty="0" err="1"/>
                        <a:t>rs</a:t>
                      </a:r>
                      <a:r>
                        <a:rPr lang="zh-CN" altLang="en-US" dirty="0"/>
                        <a:t> </a:t>
                      </a:r>
                      <a:r>
                        <a:rPr lang="en-US" altLang="zh-CN" dirty="0"/>
                        <a:t>rt</a:t>
                      </a:r>
                      <a:r>
                        <a:rPr lang="zh-CN" altLang="en-US" dirty="0"/>
                        <a:t> </a:t>
                      </a:r>
                      <a:r>
                        <a:rPr lang="en-US" altLang="zh-CN" dirty="0" err="1"/>
                        <a:t>imm</a:t>
                      </a:r>
                      <a:endParaRPr lang="en-US" dirty="0"/>
                    </a:p>
                  </a:txBody>
                  <a:tcPr/>
                </a:tc>
                <a:tc>
                  <a:txBody>
                    <a:bodyPr/>
                    <a:lstStyle/>
                    <a:p>
                      <a:r>
                        <a:rPr lang="en-US" sz="1800" kern="1200" dirty="0">
                          <a:solidFill>
                            <a:schemeClr val="dk1"/>
                          </a:solidFill>
                          <a:effectLst/>
                          <a:latin typeface="+mn-lt"/>
                          <a:ea typeface="+mn-ea"/>
                          <a:cs typeface="+mn-cs"/>
                        </a:rPr>
                        <a:t>ANDI rt, </a:t>
                      </a:r>
                      <a:r>
                        <a:rPr lang="en-US" sz="1800" kern="1200" dirty="0" err="1">
                          <a:solidFill>
                            <a:schemeClr val="dk1"/>
                          </a:solidFill>
                          <a:effectLst/>
                          <a:latin typeface="+mn-lt"/>
                          <a:ea typeface="+mn-ea"/>
                          <a:cs typeface="+mn-cs"/>
                        </a:rPr>
                        <a:t>rs</a:t>
                      </a:r>
                      <a:r>
                        <a:rPr lang="en-US" sz="1800" kern="1200" dirty="0">
                          <a:solidFill>
                            <a:schemeClr val="dk1"/>
                          </a:solidFill>
                          <a:effectLst/>
                          <a:latin typeface="+mn-lt"/>
                          <a:ea typeface="+mn-ea"/>
                          <a:cs typeface="+mn-cs"/>
                        </a:rPr>
                        <a:t>, immediate</a:t>
                      </a:r>
                      <a:r>
                        <a:rPr lang="en-US" dirty="0">
                          <a:effectLst/>
                        </a:rPr>
                        <a:t> </a:t>
                      </a:r>
                      <a:endParaRPr lang="en-US" dirty="0"/>
                    </a:p>
                  </a:txBody>
                  <a:tcPr/>
                </a:tc>
                <a:tc>
                  <a:txBody>
                    <a:bodyPr/>
                    <a:lstStyle/>
                    <a:p>
                      <a:r>
                        <a:rPr lang="en-US" sz="1800" kern="1200" dirty="0">
                          <a:solidFill>
                            <a:schemeClr val="dk1"/>
                          </a:solidFill>
                          <a:effectLst/>
                          <a:latin typeface="+mn-lt"/>
                          <a:ea typeface="+mn-ea"/>
                          <a:cs typeface="+mn-cs"/>
                        </a:rPr>
                        <a:t>rt </a:t>
                      </a:r>
                      <a:r>
                        <a:rPr lang="en-US" sz="1800" kern="1200" dirty="0">
                          <a:solidFill>
                            <a:schemeClr val="dk1"/>
                          </a:solidFill>
                          <a:effectLst/>
                          <a:latin typeface="+mn-lt"/>
                          <a:ea typeface="+mn-ea"/>
                          <a:cs typeface="+mn-cs"/>
                          <a:sym typeface="Wingdings" pitchFamily="2" charset="2"/>
                        </a:rPr>
                        <a:t></a:t>
                      </a:r>
                      <a:r>
                        <a:rPr lang="en-US" sz="1800" kern="1200" dirty="0">
                          <a:solidFill>
                            <a:schemeClr val="dk1"/>
                          </a:solidFill>
                          <a:effectLst/>
                          <a:latin typeface="+mn-lt"/>
                          <a:ea typeface="+mn-ea"/>
                          <a:cs typeface="+mn-cs"/>
                        </a:rPr>
                        <a:t> </a:t>
                      </a:r>
                      <a:r>
                        <a:rPr lang="en-US" sz="1800" kern="1200" dirty="0" err="1">
                          <a:solidFill>
                            <a:schemeClr val="dk1"/>
                          </a:solidFill>
                          <a:effectLst/>
                          <a:latin typeface="+mn-lt"/>
                          <a:ea typeface="+mn-ea"/>
                          <a:cs typeface="+mn-cs"/>
                        </a:rPr>
                        <a:t>rs</a:t>
                      </a:r>
                      <a:r>
                        <a:rPr lang="en-US" sz="1800" kern="1200" dirty="0">
                          <a:solidFill>
                            <a:schemeClr val="dk1"/>
                          </a:solidFill>
                          <a:effectLst/>
                          <a:latin typeface="+mn-lt"/>
                          <a:ea typeface="+mn-ea"/>
                          <a:cs typeface="+mn-cs"/>
                        </a:rPr>
                        <a:t> AND immediate</a:t>
                      </a:r>
                      <a:r>
                        <a:rPr lang="en-US" dirty="0">
                          <a:effectLst/>
                        </a:rPr>
                        <a:t> </a:t>
                      </a:r>
                      <a:endParaRPr lang="en-US" dirty="0"/>
                    </a:p>
                  </a:txBody>
                  <a:tcPr/>
                </a:tc>
                <a:extLst>
                  <a:ext uri="{0D108BD9-81ED-4DB2-BD59-A6C34878D82A}">
                    <a16:rowId xmlns:a16="http://schemas.microsoft.com/office/drawing/2014/main" val="367988503"/>
                  </a:ext>
                </a:extLst>
              </a:tr>
              <a:tr h="370840">
                <a:tc>
                  <a:txBody>
                    <a:bodyPr/>
                    <a:lstStyle/>
                    <a:p>
                      <a:r>
                        <a:rPr lang="en-US" altLang="zh-CN" dirty="0"/>
                        <a:t>000100</a:t>
                      </a:r>
                      <a:r>
                        <a:rPr lang="zh-CN" altLang="en-US" dirty="0"/>
                        <a:t> </a:t>
                      </a:r>
                      <a:r>
                        <a:rPr lang="en-US" altLang="zh-CN" dirty="0" err="1"/>
                        <a:t>rs</a:t>
                      </a:r>
                      <a:r>
                        <a:rPr lang="zh-CN" altLang="en-US" dirty="0"/>
                        <a:t> </a:t>
                      </a:r>
                      <a:r>
                        <a:rPr lang="en-US" altLang="zh-CN" dirty="0"/>
                        <a:t>rt</a:t>
                      </a:r>
                      <a:r>
                        <a:rPr lang="zh-CN" altLang="en-US" dirty="0"/>
                        <a:t> </a:t>
                      </a:r>
                      <a:r>
                        <a:rPr lang="en-US" altLang="zh-CN" dirty="0"/>
                        <a:t>offset</a:t>
                      </a:r>
                      <a:endParaRPr lang="en-US" dirty="0"/>
                    </a:p>
                  </a:txBody>
                  <a:tcPr/>
                </a:tc>
                <a:tc>
                  <a:txBody>
                    <a:bodyPr/>
                    <a:lstStyle/>
                    <a:p>
                      <a:r>
                        <a:rPr lang="en-US" sz="1800" kern="1200" dirty="0">
                          <a:solidFill>
                            <a:schemeClr val="dk1"/>
                          </a:solidFill>
                          <a:effectLst/>
                          <a:latin typeface="+mn-lt"/>
                          <a:ea typeface="+mn-ea"/>
                          <a:cs typeface="+mn-cs"/>
                        </a:rPr>
                        <a:t>BEQ </a:t>
                      </a:r>
                      <a:r>
                        <a:rPr lang="en-US" sz="1800" kern="1200" dirty="0" err="1">
                          <a:solidFill>
                            <a:schemeClr val="dk1"/>
                          </a:solidFill>
                          <a:effectLst/>
                          <a:latin typeface="+mn-lt"/>
                          <a:ea typeface="+mn-ea"/>
                          <a:cs typeface="+mn-cs"/>
                        </a:rPr>
                        <a:t>rs</a:t>
                      </a:r>
                      <a:r>
                        <a:rPr lang="en-US" sz="1800" kern="1200" dirty="0">
                          <a:solidFill>
                            <a:schemeClr val="dk1"/>
                          </a:solidFill>
                          <a:effectLst/>
                          <a:latin typeface="+mn-lt"/>
                          <a:ea typeface="+mn-ea"/>
                          <a:cs typeface="+mn-cs"/>
                        </a:rPr>
                        <a:t>, rt, offset</a:t>
                      </a:r>
                      <a:r>
                        <a:rPr lang="en-US" dirty="0">
                          <a:effectLst/>
                        </a:rPr>
                        <a:t> </a:t>
                      </a:r>
                      <a:endParaRPr lang="en-US" dirty="0"/>
                    </a:p>
                  </a:txBody>
                  <a:tcPr/>
                </a:tc>
                <a:tc>
                  <a:txBody>
                    <a:bodyPr/>
                    <a:lstStyle/>
                    <a:p>
                      <a:r>
                        <a:rPr lang="en-US" altLang="zh-CN" dirty="0"/>
                        <a:t>if</a:t>
                      </a:r>
                      <a:r>
                        <a:rPr lang="zh-CN" altLang="en-US" dirty="0"/>
                        <a:t> </a:t>
                      </a:r>
                      <a:r>
                        <a:rPr lang="en-US" altLang="zh-CN" dirty="0" err="1"/>
                        <a:t>rs</a:t>
                      </a:r>
                      <a:r>
                        <a:rPr lang="zh-CN" altLang="en-US" dirty="0"/>
                        <a:t> </a:t>
                      </a:r>
                      <a:r>
                        <a:rPr lang="en-US" altLang="zh-CN" dirty="0"/>
                        <a:t>==</a:t>
                      </a:r>
                      <a:r>
                        <a:rPr lang="zh-CN" altLang="en-US" dirty="0"/>
                        <a:t> </a:t>
                      </a:r>
                      <a:r>
                        <a:rPr lang="en-US" altLang="zh-CN" dirty="0"/>
                        <a:t>rt,</a:t>
                      </a:r>
                      <a:r>
                        <a:rPr lang="zh-CN" altLang="en-US" dirty="0"/>
                        <a:t> </a:t>
                      </a:r>
                      <a:r>
                        <a:rPr lang="en-US" sz="1800" kern="1200" dirty="0">
                          <a:solidFill>
                            <a:schemeClr val="dk1"/>
                          </a:solidFill>
                          <a:effectLst/>
                          <a:latin typeface="+mn-lt"/>
                          <a:ea typeface="+mn-ea"/>
                          <a:cs typeface="+mn-cs"/>
                        </a:rPr>
                        <a:t>PC </a:t>
                      </a:r>
                      <a:r>
                        <a:rPr lang="en-US" sz="1800" kern="1200" dirty="0">
                          <a:solidFill>
                            <a:schemeClr val="dk1"/>
                          </a:solidFill>
                          <a:effectLst/>
                          <a:latin typeface="+mn-lt"/>
                          <a:ea typeface="+mn-ea"/>
                          <a:cs typeface="+mn-cs"/>
                          <a:sym typeface="Wingdings" pitchFamily="2" charset="2"/>
                        </a:rPr>
                        <a:t></a:t>
                      </a:r>
                      <a:r>
                        <a:rPr lang="en-US" sz="1800" kern="1200" dirty="0">
                          <a:solidFill>
                            <a:schemeClr val="dk1"/>
                          </a:solidFill>
                          <a:effectLst/>
                          <a:latin typeface="+mn-lt"/>
                          <a:ea typeface="+mn-ea"/>
                          <a:cs typeface="+mn-cs"/>
                        </a:rPr>
                        <a:t> PC + </a:t>
                      </a:r>
                      <a:r>
                        <a:rPr lang="en-US" sz="1800" kern="1200" dirty="0" err="1">
                          <a:solidFill>
                            <a:schemeClr val="dk1"/>
                          </a:solidFill>
                          <a:effectLst/>
                          <a:latin typeface="+mn-lt"/>
                          <a:ea typeface="+mn-ea"/>
                          <a:cs typeface="+mn-cs"/>
                        </a:rPr>
                        <a:t>sign_extend</a:t>
                      </a:r>
                      <a:r>
                        <a:rPr lang="en-US" sz="1800" kern="1200" dirty="0">
                          <a:solidFill>
                            <a:schemeClr val="dk1"/>
                          </a:solidFill>
                          <a:effectLst/>
                          <a:latin typeface="+mn-lt"/>
                          <a:ea typeface="+mn-ea"/>
                          <a:cs typeface="+mn-cs"/>
                        </a:rPr>
                        <a:t>(offset || 0</a:t>
                      </a:r>
                      <a:r>
                        <a:rPr lang="en-US" sz="1800" kern="1200" baseline="30000" dirty="0">
                          <a:solidFill>
                            <a:schemeClr val="dk1"/>
                          </a:solidFill>
                          <a:effectLst/>
                          <a:latin typeface="+mn-lt"/>
                          <a:ea typeface="+mn-ea"/>
                          <a:cs typeface="+mn-cs"/>
                        </a:rPr>
                        <a:t>2</a:t>
                      </a:r>
                      <a:r>
                        <a:rPr lang="en-US" sz="1800" kern="1200" dirty="0">
                          <a:solidFill>
                            <a:schemeClr val="dk1"/>
                          </a:solidFill>
                          <a:effectLst/>
                          <a:latin typeface="+mn-lt"/>
                          <a:ea typeface="+mn-ea"/>
                          <a:cs typeface="+mn-cs"/>
                        </a:rPr>
                        <a:t>)</a:t>
                      </a:r>
                      <a:r>
                        <a:rPr lang="en-US" dirty="0">
                          <a:effectLst/>
                        </a:rPr>
                        <a:t> </a:t>
                      </a:r>
                      <a:endParaRPr lang="en-US" dirty="0"/>
                    </a:p>
                  </a:txBody>
                  <a:tcPr/>
                </a:tc>
                <a:extLst>
                  <a:ext uri="{0D108BD9-81ED-4DB2-BD59-A6C34878D82A}">
                    <a16:rowId xmlns:a16="http://schemas.microsoft.com/office/drawing/2014/main" val="2393563858"/>
                  </a:ext>
                </a:extLst>
              </a:tr>
              <a:tr h="370840">
                <a:tc>
                  <a:txBody>
                    <a:bodyPr/>
                    <a:lstStyle/>
                    <a:p>
                      <a:r>
                        <a:rPr lang="en-US" altLang="zh-CN" dirty="0"/>
                        <a:t>000111</a:t>
                      </a:r>
                      <a:r>
                        <a:rPr lang="zh-CN" altLang="en-US" dirty="0"/>
                        <a:t> </a:t>
                      </a:r>
                      <a:r>
                        <a:rPr lang="en-US" altLang="zh-CN" dirty="0" err="1"/>
                        <a:t>rs</a:t>
                      </a:r>
                      <a:r>
                        <a:rPr lang="zh-CN" altLang="en-US" dirty="0"/>
                        <a:t> </a:t>
                      </a:r>
                      <a:r>
                        <a:rPr lang="en-US" altLang="zh-CN" dirty="0"/>
                        <a:t>00000</a:t>
                      </a:r>
                      <a:r>
                        <a:rPr lang="zh-CN" altLang="en-US" dirty="0"/>
                        <a:t> </a:t>
                      </a:r>
                      <a:r>
                        <a:rPr lang="en-US" altLang="zh-CN" dirty="0"/>
                        <a:t>offset</a:t>
                      </a:r>
                      <a:endParaRPr lang="en-US" dirty="0"/>
                    </a:p>
                  </a:txBody>
                  <a:tcPr/>
                </a:tc>
                <a:tc>
                  <a:txBody>
                    <a:bodyPr/>
                    <a:lstStyle/>
                    <a:p>
                      <a:r>
                        <a:rPr lang="en-US" sz="1800" kern="1200" dirty="0">
                          <a:solidFill>
                            <a:schemeClr val="dk1"/>
                          </a:solidFill>
                          <a:effectLst/>
                          <a:latin typeface="+mn-lt"/>
                          <a:ea typeface="+mn-ea"/>
                          <a:cs typeface="+mn-cs"/>
                        </a:rPr>
                        <a:t>BGTZ </a:t>
                      </a:r>
                      <a:r>
                        <a:rPr lang="en-US" sz="1800" kern="1200" dirty="0" err="1">
                          <a:solidFill>
                            <a:schemeClr val="dk1"/>
                          </a:solidFill>
                          <a:effectLst/>
                          <a:latin typeface="+mn-lt"/>
                          <a:ea typeface="+mn-ea"/>
                          <a:cs typeface="+mn-cs"/>
                        </a:rPr>
                        <a:t>rs</a:t>
                      </a:r>
                      <a:r>
                        <a:rPr lang="en-US" sz="1800" kern="1200" dirty="0">
                          <a:solidFill>
                            <a:schemeClr val="dk1"/>
                          </a:solidFill>
                          <a:effectLst/>
                          <a:latin typeface="+mn-lt"/>
                          <a:ea typeface="+mn-ea"/>
                          <a:cs typeface="+mn-cs"/>
                        </a:rPr>
                        <a:t>, offset</a:t>
                      </a:r>
                      <a:r>
                        <a:rPr lang="en-US" dirty="0">
                          <a:effectLst/>
                        </a:rPr>
                        <a:t> </a:t>
                      </a:r>
                      <a:endParaRPr lang="en-US" dirty="0"/>
                    </a:p>
                  </a:txBody>
                  <a:tcPr/>
                </a:tc>
                <a:tc>
                  <a:txBody>
                    <a:bodyPr/>
                    <a:lstStyle/>
                    <a:p>
                      <a:r>
                        <a:rPr lang="en-US" altLang="zh-CN" dirty="0"/>
                        <a:t>if</a:t>
                      </a:r>
                      <a:r>
                        <a:rPr lang="zh-CN" altLang="en-US" dirty="0"/>
                        <a:t> </a:t>
                      </a:r>
                      <a:r>
                        <a:rPr lang="en-US" altLang="zh-CN" dirty="0" err="1"/>
                        <a:t>rs</a:t>
                      </a:r>
                      <a:r>
                        <a:rPr lang="zh-CN" altLang="en-US" dirty="0"/>
                        <a:t> </a:t>
                      </a:r>
                      <a:r>
                        <a:rPr lang="en-US" altLang="zh-CN" dirty="0"/>
                        <a:t>&gt;</a:t>
                      </a:r>
                      <a:r>
                        <a:rPr lang="zh-CN" altLang="en-US" dirty="0"/>
                        <a:t> </a:t>
                      </a:r>
                      <a:r>
                        <a:rPr lang="en-US" altLang="zh-CN" dirty="0"/>
                        <a:t>0,</a:t>
                      </a:r>
                      <a:r>
                        <a:rPr lang="zh-CN" altLang="en-US" dirty="0"/>
                        <a:t> </a:t>
                      </a:r>
                      <a:r>
                        <a:rPr lang="en-US" sz="1800" kern="1200" dirty="0">
                          <a:solidFill>
                            <a:schemeClr val="dk1"/>
                          </a:solidFill>
                          <a:effectLst/>
                          <a:latin typeface="+mn-lt"/>
                          <a:ea typeface="+mn-ea"/>
                          <a:cs typeface="+mn-cs"/>
                        </a:rPr>
                        <a:t>PC </a:t>
                      </a:r>
                      <a:r>
                        <a:rPr lang="en-US" sz="1800" kern="1200" dirty="0">
                          <a:solidFill>
                            <a:schemeClr val="dk1"/>
                          </a:solidFill>
                          <a:effectLst/>
                          <a:latin typeface="+mn-lt"/>
                          <a:ea typeface="+mn-ea"/>
                          <a:cs typeface="+mn-cs"/>
                          <a:sym typeface="Wingdings" pitchFamily="2" charset="2"/>
                        </a:rPr>
                        <a:t></a:t>
                      </a:r>
                      <a:r>
                        <a:rPr lang="en-US" sz="1800" kern="1200" dirty="0">
                          <a:solidFill>
                            <a:schemeClr val="dk1"/>
                          </a:solidFill>
                          <a:effectLst/>
                          <a:latin typeface="+mn-lt"/>
                          <a:ea typeface="+mn-ea"/>
                          <a:cs typeface="+mn-cs"/>
                        </a:rPr>
                        <a:t> PC + </a:t>
                      </a:r>
                      <a:r>
                        <a:rPr lang="en-US" sz="1800" kern="1200" dirty="0" err="1">
                          <a:solidFill>
                            <a:schemeClr val="dk1"/>
                          </a:solidFill>
                          <a:effectLst/>
                          <a:latin typeface="+mn-lt"/>
                          <a:ea typeface="+mn-ea"/>
                          <a:cs typeface="+mn-cs"/>
                        </a:rPr>
                        <a:t>sign_extend</a:t>
                      </a:r>
                      <a:r>
                        <a:rPr lang="en-US" sz="1800" kern="1200" dirty="0">
                          <a:solidFill>
                            <a:schemeClr val="dk1"/>
                          </a:solidFill>
                          <a:effectLst/>
                          <a:latin typeface="+mn-lt"/>
                          <a:ea typeface="+mn-ea"/>
                          <a:cs typeface="+mn-cs"/>
                        </a:rPr>
                        <a:t>(offset || 0</a:t>
                      </a:r>
                      <a:r>
                        <a:rPr lang="en-US" sz="1800" kern="1200" baseline="30000" dirty="0">
                          <a:solidFill>
                            <a:schemeClr val="dk1"/>
                          </a:solidFill>
                          <a:effectLst/>
                          <a:latin typeface="+mn-lt"/>
                          <a:ea typeface="+mn-ea"/>
                          <a:cs typeface="+mn-cs"/>
                        </a:rPr>
                        <a:t>2</a:t>
                      </a:r>
                      <a:r>
                        <a:rPr lang="en-US" sz="1800" kern="1200" dirty="0">
                          <a:solidFill>
                            <a:schemeClr val="dk1"/>
                          </a:solidFill>
                          <a:effectLst/>
                          <a:latin typeface="+mn-lt"/>
                          <a:ea typeface="+mn-ea"/>
                          <a:cs typeface="+mn-cs"/>
                        </a:rPr>
                        <a:t>)</a:t>
                      </a:r>
                      <a:r>
                        <a:rPr lang="en-US" dirty="0">
                          <a:effectLst/>
                        </a:rPr>
                        <a:t> </a:t>
                      </a:r>
                      <a:endParaRPr lang="en-US" dirty="0"/>
                    </a:p>
                  </a:txBody>
                  <a:tcPr/>
                </a:tc>
                <a:extLst>
                  <a:ext uri="{0D108BD9-81ED-4DB2-BD59-A6C34878D82A}">
                    <a16:rowId xmlns:a16="http://schemas.microsoft.com/office/drawing/2014/main" val="1987889166"/>
                  </a:ext>
                </a:extLst>
              </a:tr>
              <a:tr h="370840">
                <a:tc>
                  <a:txBody>
                    <a:bodyPr/>
                    <a:lstStyle/>
                    <a:p>
                      <a:r>
                        <a:rPr lang="en-US" altLang="zh-CN" dirty="0"/>
                        <a:t>000101</a:t>
                      </a:r>
                      <a:r>
                        <a:rPr lang="zh-CN" altLang="en-US" dirty="0"/>
                        <a:t> </a:t>
                      </a:r>
                      <a:r>
                        <a:rPr lang="en-US" altLang="zh-CN" dirty="0" err="1"/>
                        <a:t>rs</a:t>
                      </a:r>
                      <a:r>
                        <a:rPr lang="zh-CN" altLang="en-US" dirty="0"/>
                        <a:t> </a:t>
                      </a:r>
                      <a:r>
                        <a:rPr lang="en-US" altLang="zh-CN" dirty="0"/>
                        <a:t>rt</a:t>
                      </a:r>
                      <a:r>
                        <a:rPr lang="zh-CN" altLang="en-US" dirty="0"/>
                        <a:t> </a:t>
                      </a:r>
                      <a:r>
                        <a:rPr lang="en-US" altLang="zh-CN" dirty="0"/>
                        <a:t>offset</a:t>
                      </a:r>
                      <a:r>
                        <a:rPr lang="zh-CN" altLang="en-US" dirty="0"/>
                        <a:t> </a:t>
                      </a:r>
                      <a:endParaRPr lang="en-US" dirty="0"/>
                    </a:p>
                  </a:txBody>
                  <a:tcPr/>
                </a:tc>
                <a:tc>
                  <a:txBody>
                    <a:bodyPr/>
                    <a:lstStyle/>
                    <a:p>
                      <a:r>
                        <a:rPr lang="en-US" sz="1800" kern="1200" dirty="0">
                          <a:solidFill>
                            <a:schemeClr val="dk1"/>
                          </a:solidFill>
                          <a:effectLst/>
                          <a:latin typeface="+mn-lt"/>
                          <a:ea typeface="+mn-ea"/>
                          <a:cs typeface="+mn-cs"/>
                        </a:rPr>
                        <a:t>BNE </a:t>
                      </a:r>
                      <a:r>
                        <a:rPr lang="en-US" sz="1800" kern="1200" dirty="0" err="1">
                          <a:solidFill>
                            <a:schemeClr val="dk1"/>
                          </a:solidFill>
                          <a:effectLst/>
                          <a:latin typeface="+mn-lt"/>
                          <a:ea typeface="+mn-ea"/>
                          <a:cs typeface="+mn-cs"/>
                        </a:rPr>
                        <a:t>rs</a:t>
                      </a:r>
                      <a:r>
                        <a:rPr lang="en-US" sz="1800" kern="1200" dirty="0">
                          <a:solidFill>
                            <a:schemeClr val="dk1"/>
                          </a:solidFill>
                          <a:effectLst/>
                          <a:latin typeface="+mn-lt"/>
                          <a:ea typeface="+mn-ea"/>
                          <a:cs typeface="+mn-cs"/>
                        </a:rPr>
                        <a:t>, rt, offset</a:t>
                      </a:r>
                      <a:r>
                        <a:rPr lang="en-US" dirty="0">
                          <a:effectLst/>
                        </a:rPr>
                        <a:t> </a:t>
                      </a:r>
                      <a:endParaRPr lang="en-US" dirty="0"/>
                    </a:p>
                  </a:txBody>
                  <a:tcPr/>
                </a:tc>
                <a:tc>
                  <a:txBody>
                    <a:bodyPr/>
                    <a:lstStyle/>
                    <a:p>
                      <a:r>
                        <a:rPr lang="en-US" altLang="zh-CN" dirty="0"/>
                        <a:t>if</a:t>
                      </a:r>
                      <a:r>
                        <a:rPr lang="zh-CN" altLang="en-US" dirty="0"/>
                        <a:t> </a:t>
                      </a:r>
                      <a:r>
                        <a:rPr lang="en-US" altLang="zh-CN" dirty="0" err="1"/>
                        <a:t>rs</a:t>
                      </a:r>
                      <a:r>
                        <a:rPr lang="zh-CN" altLang="en-US" dirty="0"/>
                        <a:t> </a:t>
                      </a:r>
                      <a:r>
                        <a:rPr lang="en-US" altLang="zh-CN" dirty="0"/>
                        <a:t>!=</a:t>
                      </a:r>
                      <a:r>
                        <a:rPr lang="zh-CN" altLang="en-US" dirty="0"/>
                        <a:t> </a:t>
                      </a:r>
                      <a:r>
                        <a:rPr lang="en-US" altLang="zh-CN" dirty="0"/>
                        <a:t>rt,</a:t>
                      </a:r>
                      <a:r>
                        <a:rPr lang="zh-CN" altLang="en-US" dirty="0"/>
                        <a:t> </a:t>
                      </a:r>
                      <a:r>
                        <a:rPr lang="en-US" sz="1800" kern="1200" dirty="0">
                          <a:solidFill>
                            <a:schemeClr val="dk1"/>
                          </a:solidFill>
                          <a:effectLst/>
                          <a:latin typeface="+mn-lt"/>
                          <a:ea typeface="+mn-ea"/>
                          <a:cs typeface="+mn-cs"/>
                        </a:rPr>
                        <a:t>PC </a:t>
                      </a:r>
                      <a:r>
                        <a:rPr lang="en-US" sz="1800" kern="1200" dirty="0">
                          <a:solidFill>
                            <a:schemeClr val="dk1"/>
                          </a:solidFill>
                          <a:effectLst/>
                          <a:latin typeface="+mn-lt"/>
                          <a:ea typeface="+mn-ea"/>
                          <a:cs typeface="+mn-cs"/>
                          <a:sym typeface="Wingdings" pitchFamily="2" charset="2"/>
                        </a:rPr>
                        <a:t></a:t>
                      </a:r>
                      <a:r>
                        <a:rPr lang="en-US" sz="1800" kern="1200" dirty="0">
                          <a:solidFill>
                            <a:schemeClr val="dk1"/>
                          </a:solidFill>
                          <a:effectLst/>
                          <a:latin typeface="+mn-lt"/>
                          <a:ea typeface="+mn-ea"/>
                          <a:cs typeface="+mn-cs"/>
                        </a:rPr>
                        <a:t> PC + </a:t>
                      </a:r>
                      <a:r>
                        <a:rPr lang="en-US" sz="1800" kern="1200" dirty="0" err="1">
                          <a:solidFill>
                            <a:schemeClr val="dk1"/>
                          </a:solidFill>
                          <a:effectLst/>
                          <a:latin typeface="+mn-lt"/>
                          <a:ea typeface="+mn-ea"/>
                          <a:cs typeface="+mn-cs"/>
                        </a:rPr>
                        <a:t>sign_extend</a:t>
                      </a:r>
                      <a:r>
                        <a:rPr lang="en-US" sz="1800" kern="1200" dirty="0">
                          <a:solidFill>
                            <a:schemeClr val="dk1"/>
                          </a:solidFill>
                          <a:effectLst/>
                          <a:latin typeface="+mn-lt"/>
                          <a:ea typeface="+mn-ea"/>
                          <a:cs typeface="+mn-cs"/>
                        </a:rPr>
                        <a:t>(offset || 0</a:t>
                      </a:r>
                      <a:r>
                        <a:rPr lang="en-US" sz="1800" kern="1200" baseline="30000" dirty="0">
                          <a:solidFill>
                            <a:schemeClr val="dk1"/>
                          </a:solidFill>
                          <a:effectLst/>
                          <a:latin typeface="+mn-lt"/>
                          <a:ea typeface="+mn-ea"/>
                          <a:cs typeface="+mn-cs"/>
                        </a:rPr>
                        <a:t>2</a:t>
                      </a:r>
                      <a:r>
                        <a:rPr lang="en-US" sz="1800" kern="1200" dirty="0">
                          <a:solidFill>
                            <a:schemeClr val="dk1"/>
                          </a:solidFill>
                          <a:effectLst/>
                          <a:latin typeface="+mn-lt"/>
                          <a:ea typeface="+mn-ea"/>
                          <a:cs typeface="+mn-cs"/>
                        </a:rPr>
                        <a:t>)</a:t>
                      </a:r>
                      <a:r>
                        <a:rPr lang="en-US" dirty="0">
                          <a:effectLst/>
                        </a:rPr>
                        <a:t> </a:t>
                      </a:r>
                      <a:endParaRPr lang="en-US" dirty="0"/>
                    </a:p>
                  </a:txBody>
                  <a:tcPr/>
                </a:tc>
                <a:extLst>
                  <a:ext uri="{0D108BD9-81ED-4DB2-BD59-A6C34878D82A}">
                    <a16:rowId xmlns:a16="http://schemas.microsoft.com/office/drawing/2014/main" val="2561931546"/>
                  </a:ext>
                </a:extLst>
              </a:tr>
              <a:tr h="370840">
                <a:tc>
                  <a:txBody>
                    <a:bodyPr/>
                    <a:lstStyle/>
                    <a:p>
                      <a:r>
                        <a:rPr lang="en-US" altLang="zh-CN" dirty="0"/>
                        <a:t>000010</a:t>
                      </a:r>
                      <a:r>
                        <a:rPr lang="zh-CN" altLang="en-US" dirty="0"/>
                        <a:t> </a:t>
                      </a:r>
                      <a:r>
                        <a:rPr lang="en-US" altLang="zh-CN" dirty="0" err="1"/>
                        <a:t>instr_index</a:t>
                      </a:r>
                      <a:endParaRPr lang="en-US" dirty="0"/>
                    </a:p>
                  </a:txBody>
                  <a:tcPr/>
                </a:tc>
                <a:tc>
                  <a:txBody>
                    <a:bodyPr/>
                    <a:lstStyle/>
                    <a:p>
                      <a:r>
                        <a:rPr lang="en-US" sz="1800" kern="1200" dirty="0">
                          <a:solidFill>
                            <a:schemeClr val="dk1"/>
                          </a:solidFill>
                          <a:effectLst/>
                          <a:latin typeface="+mn-lt"/>
                          <a:ea typeface="+mn-ea"/>
                          <a:cs typeface="+mn-cs"/>
                        </a:rPr>
                        <a:t>J target</a:t>
                      </a:r>
                      <a:r>
                        <a:rPr lang="en-US" dirty="0">
                          <a:effectLst/>
                        </a:rPr>
                        <a:t> </a:t>
                      </a:r>
                      <a:endParaRPr lang="en-US" dirty="0"/>
                    </a:p>
                  </a:txBody>
                  <a:tcPr/>
                </a:tc>
                <a:tc>
                  <a:txBody>
                    <a:bodyPr/>
                    <a:lstStyle/>
                    <a:p>
                      <a:r>
                        <a:rPr lang="en-US" altLang="zh-CN" dirty="0"/>
                        <a:t>jump</a:t>
                      </a:r>
                      <a:endParaRPr lang="en-US" dirty="0"/>
                    </a:p>
                  </a:txBody>
                  <a:tcPr/>
                </a:tc>
                <a:extLst>
                  <a:ext uri="{0D108BD9-81ED-4DB2-BD59-A6C34878D82A}">
                    <a16:rowId xmlns:a16="http://schemas.microsoft.com/office/drawing/2014/main" val="306387755"/>
                  </a:ext>
                </a:extLst>
              </a:tr>
              <a:tr h="370840">
                <a:tc>
                  <a:txBody>
                    <a:bodyPr/>
                    <a:lstStyle/>
                    <a:p>
                      <a:r>
                        <a:rPr lang="en-US" altLang="zh-CN" dirty="0"/>
                        <a:t>000011</a:t>
                      </a:r>
                      <a:r>
                        <a:rPr lang="zh-CN" altLang="en-US" dirty="0"/>
                        <a:t> </a:t>
                      </a:r>
                      <a:r>
                        <a:rPr lang="en-US" altLang="zh-CN" dirty="0" err="1"/>
                        <a:t>instr_index</a:t>
                      </a:r>
                      <a:endParaRPr lang="en-US" dirty="0"/>
                    </a:p>
                  </a:txBody>
                  <a:tcPr/>
                </a:tc>
                <a:tc>
                  <a:txBody>
                    <a:bodyPr/>
                    <a:lstStyle/>
                    <a:p>
                      <a:r>
                        <a:rPr lang="en-US" sz="1800" kern="1200" dirty="0">
                          <a:solidFill>
                            <a:schemeClr val="dk1"/>
                          </a:solidFill>
                          <a:effectLst/>
                          <a:latin typeface="+mn-lt"/>
                          <a:ea typeface="+mn-ea"/>
                          <a:cs typeface="+mn-cs"/>
                        </a:rPr>
                        <a:t>JAL target</a:t>
                      </a:r>
                      <a:r>
                        <a:rPr lang="en-US" dirty="0">
                          <a:effectLst/>
                        </a:rPr>
                        <a:t> </a:t>
                      </a:r>
                      <a:endParaRPr lang="en-US" dirty="0"/>
                    </a:p>
                  </a:txBody>
                  <a:tcPr/>
                </a:tc>
                <a:tc>
                  <a:txBody>
                    <a:bodyPr/>
                    <a:lstStyle/>
                    <a:p>
                      <a:r>
                        <a:rPr lang="en-US" altLang="zh-CN" dirty="0"/>
                        <a:t>jump</a:t>
                      </a:r>
                      <a:r>
                        <a:rPr lang="zh-CN" altLang="en-US" dirty="0"/>
                        <a:t> </a:t>
                      </a:r>
                      <a:r>
                        <a:rPr lang="en-US" altLang="zh-CN" dirty="0"/>
                        <a:t>and</a:t>
                      </a:r>
                      <a:r>
                        <a:rPr lang="zh-CN" altLang="en-US" dirty="0"/>
                        <a:t> </a:t>
                      </a:r>
                      <a:r>
                        <a:rPr lang="en-US" altLang="zh-CN" dirty="0"/>
                        <a:t>link</a:t>
                      </a:r>
                      <a:endParaRPr lang="en-US" dirty="0"/>
                    </a:p>
                  </a:txBody>
                  <a:tcPr/>
                </a:tc>
                <a:extLst>
                  <a:ext uri="{0D108BD9-81ED-4DB2-BD59-A6C34878D82A}">
                    <a16:rowId xmlns:a16="http://schemas.microsoft.com/office/drawing/2014/main" val="2483343735"/>
                  </a:ext>
                </a:extLst>
              </a:tr>
              <a:tr h="370840">
                <a:tc>
                  <a:txBody>
                    <a:bodyPr/>
                    <a:lstStyle/>
                    <a:p>
                      <a:r>
                        <a:rPr lang="en-US" altLang="zh-CN" dirty="0"/>
                        <a:t>000000</a:t>
                      </a:r>
                      <a:r>
                        <a:rPr lang="zh-CN" altLang="en-US" dirty="0"/>
                        <a:t> </a:t>
                      </a:r>
                      <a:r>
                        <a:rPr lang="en-US" altLang="zh-CN" dirty="0" err="1"/>
                        <a:t>rs</a:t>
                      </a:r>
                      <a:r>
                        <a:rPr lang="en-US" altLang="zh-CN" dirty="0"/>
                        <a:t> 00 0000 0000 hint 001000</a:t>
                      </a:r>
                      <a:endParaRPr lang="en-US" dirty="0"/>
                    </a:p>
                  </a:txBody>
                  <a:tcPr/>
                </a:tc>
                <a:tc>
                  <a:txBody>
                    <a:bodyPr/>
                    <a:lstStyle/>
                    <a:p>
                      <a:r>
                        <a:rPr lang="en-US" dirty="0"/>
                        <a:t>JR </a:t>
                      </a:r>
                      <a:r>
                        <a:rPr lang="en-US" dirty="0" err="1"/>
                        <a:t>rs</a:t>
                      </a:r>
                      <a:endParaRPr lang="en-US" dirty="0"/>
                    </a:p>
                  </a:txBody>
                  <a:tcPr/>
                </a:tc>
                <a:tc>
                  <a:txBody>
                    <a:bodyPr/>
                    <a:lstStyle/>
                    <a:p>
                      <a:r>
                        <a:rPr lang="en-US" dirty="0"/>
                        <a:t>jump register</a:t>
                      </a:r>
                    </a:p>
                  </a:txBody>
                  <a:tcPr/>
                </a:tc>
                <a:extLst>
                  <a:ext uri="{0D108BD9-81ED-4DB2-BD59-A6C34878D82A}">
                    <a16:rowId xmlns:a16="http://schemas.microsoft.com/office/drawing/2014/main" val="1032417961"/>
                  </a:ext>
                </a:extLst>
              </a:tr>
            </a:tbl>
          </a:graphicData>
        </a:graphic>
      </p:graphicFrame>
      <p:sp>
        <p:nvSpPr>
          <p:cNvPr id="4" name="Slide Number Placeholder 3">
            <a:extLst>
              <a:ext uri="{FF2B5EF4-FFF2-40B4-BE49-F238E27FC236}">
                <a16:creationId xmlns:a16="http://schemas.microsoft.com/office/drawing/2014/main" id="{14FFD71F-9375-004E-BF0C-0A1128E1BF48}"/>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28</a:t>
            </a:fld>
            <a:endParaRPr lang="zh-CN" altLang="en-US">
              <a:solidFill>
                <a:srgbClr val="1F497D"/>
              </a:solidFill>
            </a:endParaRPr>
          </a:p>
        </p:txBody>
      </p:sp>
    </p:spTree>
    <p:extLst>
      <p:ext uri="{BB962C8B-B14F-4D97-AF65-F5344CB8AC3E}">
        <p14:creationId xmlns:p14="http://schemas.microsoft.com/office/powerpoint/2010/main" val="20740768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FF669-9A6E-8D4C-90BD-7A24CA88E9CA}"/>
              </a:ext>
            </a:extLst>
          </p:cNvPr>
          <p:cNvSpPr>
            <a:spLocks noGrp="1"/>
          </p:cNvSpPr>
          <p:nvPr>
            <p:ph type="title"/>
          </p:nvPr>
        </p:nvSpPr>
        <p:spPr/>
        <p:txBody>
          <a:bodyPr/>
          <a:lstStyle/>
          <a:p>
            <a:r>
              <a:rPr lang="en-US" dirty="0" err="1"/>
              <a:t>Thin</a:t>
            </a:r>
            <a:r>
              <a:rPr lang="en-US" altLang="zh-CN" dirty="0" err="1"/>
              <a:t>PAD</a:t>
            </a:r>
            <a:r>
              <a:rPr lang="zh-CN" altLang="en-US" dirty="0"/>
              <a:t> </a:t>
            </a:r>
            <a:r>
              <a:rPr lang="en-US" altLang="zh-CN" dirty="0"/>
              <a:t>MIPS</a:t>
            </a:r>
            <a:r>
              <a:rPr lang="zh-CN" altLang="en-US" dirty="0"/>
              <a:t>指令系统</a:t>
            </a:r>
            <a:r>
              <a:rPr lang="en-US" altLang="zh-CN" dirty="0"/>
              <a:t>(2)</a:t>
            </a:r>
            <a:endParaRPr lang="en-US" dirty="0"/>
          </a:p>
        </p:txBody>
      </p:sp>
      <p:graphicFrame>
        <p:nvGraphicFramePr>
          <p:cNvPr id="6" name="Content Placeholder 5">
            <a:extLst>
              <a:ext uri="{FF2B5EF4-FFF2-40B4-BE49-F238E27FC236}">
                <a16:creationId xmlns:a16="http://schemas.microsoft.com/office/drawing/2014/main" id="{D0CC50A1-8713-734A-9A2C-176CB0C32887}"/>
              </a:ext>
            </a:extLst>
          </p:cNvPr>
          <p:cNvGraphicFramePr>
            <a:graphicFrameLocks noGrp="1"/>
          </p:cNvGraphicFramePr>
          <p:nvPr>
            <p:ph idx="1"/>
            <p:extLst>
              <p:ext uri="{D42A27DB-BD31-4B8C-83A1-F6EECF244321}">
                <p14:modId xmlns:p14="http://schemas.microsoft.com/office/powerpoint/2010/main" val="3673341573"/>
              </p:ext>
            </p:extLst>
          </p:nvPr>
        </p:nvGraphicFramePr>
        <p:xfrm>
          <a:off x="179512" y="1219200"/>
          <a:ext cx="8856984" cy="4719320"/>
        </p:xfrm>
        <a:graphic>
          <a:graphicData uri="http://schemas.openxmlformats.org/drawingml/2006/table">
            <a:tbl>
              <a:tblPr firstRow="1" bandRow="1">
                <a:tableStyleId>{5C22544A-7EE6-4342-B048-85BDC9FD1C3A}</a:tableStyleId>
              </a:tblPr>
              <a:tblGrid>
                <a:gridCol w="3168352">
                  <a:extLst>
                    <a:ext uri="{9D8B030D-6E8A-4147-A177-3AD203B41FA5}">
                      <a16:colId xmlns:a16="http://schemas.microsoft.com/office/drawing/2014/main" val="404757864"/>
                    </a:ext>
                  </a:extLst>
                </a:gridCol>
                <a:gridCol w="2448272">
                  <a:extLst>
                    <a:ext uri="{9D8B030D-6E8A-4147-A177-3AD203B41FA5}">
                      <a16:colId xmlns:a16="http://schemas.microsoft.com/office/drawing/2014/main" val="1486066868"/>
                    </a:ext>
                  </a:extLst>
                </a:gridCol>
                <a:gridCol w="3240360">
                  <a:extLst>
                    <a:ext uri="{9D8B030D-6E8A-4147-A177-3AD203B41FA5}">
                      <a16:colId xmlns:a16="http://schemas.microsoft.com/office/drawing/2014/main" val="4160706430"/>
                    </a:ext>
                  </a:extLst>
                </a:gridCol>
              </a:tblGrid>
              <a:tr h="370840">
                <a:tc>
                  <a:txBody>
                    <a:bodyPr/>
                    <a:lstStyle/>
                    <a:p>
                      <a:r>
                        <a:rPr lang="zh-CN" altLang="en-US" dirty="0"/>
                        <a:t>指令格式</a:t>
                      </a:r>
                      <a:endParaRPr lang="en-US" dirty="0"/>
                    </a:p>
                  </a:txBody>
                  <a:tcPr/>
                </a:tc>
                <a:tc>
                  <a:txBody>
                    <a:bodyPr/>
                    <a:lstStyle/>
                    <a:p>
                      <a:r>
                        <a:rPr lang="zh-CN" altLang="en-US" dirty="0"/>
                        <a:t>汇编语句</a:t>
                      </a:r>
                      <a:endParaRPr lang="en-US" dirty="0"/>
                    </a:p>
                  </a:txBody>
                  <a:tcPr/>
                </a:tc>
                <a:tc>
                  <a:txBody>
                    <a:bodyPr/>
                    <a:lstStyle/>
                    <a:p>
                      <a:r>
                        <a:rPr lang="zh-CN" altLang="en-US" dirty="0"/>
                        <a:t>功能说明</a:t>
                      </a:r>
                      <a:endParaRPr lang="en-US" dirty="0"/>
                    </a:p>
                  </a:txBody>
                  <a:tcPr/>
                </a:tc>
                <a:extLst>
                  <a:ext uri="{0D108BD9-81ED-4DB2-BD59-A6C34878D82A}">
                    <a16:rowId xmlns:a16="http://schemas.microsoft.com/office/drawing/2014/main" val="4184916633"/>
                  </a:ext>
                </a:extLst>
              </a:tr>
              <a:tr h="370840">
                <a:tc>
                  <a:txBody>
                    <a:bodyPr/>
                    <a:lstStyle/>
                    <a:p>
                      <a:r>
                        <a:rPr lang="en-US" altLang="zh-CN" dirty="0"/>
                        <a:t>100000</a:t>
                      </a:r>
                      <a:r>
                        <a:rPr lang="zh-CN" altLang="en-US" dirty="0"/>
                        <a:t> </a:t>
                      </a:r>
                      <a:r>
                        <a:rPr lang="en-US" altLang="zh-CN" dirty="0"/>
                        <a:t>base</a:t>
                      </a:r>
                      <a:r>
                        <a:rPr lang="zh-CN" altLang="en-US" dirty="0"/>
                        <a:t> </a:t>
                      </a:r>
                      <a:r>
                        <a:rPr lang="en-US" altLang="zh-CN" dirty="0" err="1"/>
                        <a:t>rt</a:t>
                      </a:r>
                      <a:r>
                        <a:rPr lang="zh-CN" altLang="en-US" dirty="0"/>
                        <a:t> </a:t>
                      </a:r>
                      <a:r>
                        <a:rPr lang="en-US" altLang="zh-CN" dirty="0"/>
                        <a:t>offset</a:t>
                      </a:r>
                      <a:endParaRPr lang="en-US" dirty="0"/>
                    </a:p>
                  </a:txBody>
                  <a:tcPr/>
                </a:tc>
                <a:tc>
                  <a:txBody>
                    <a:bodyPr/>
                    <a:lstStyle/>
                    <a:p>
                      <a:r>
                        <a:rPr lang="en-US"/>
                        <a:t>LB rt, offset(base)</a:t>
                      </a:r>
                      <a:endParaRPr lang="en-US" dirty="0"/>
                    </a:p>
                  </a:txBody>
                  <a:tcPr/>
                </a:tc>
                <a:tc>
                  <a:txBody>
                    <a:bodyPr/>
                    <a:lstStyle/>
                    <a:p>
                      <a:r>
                        <a:rPr lang="en-US" dirty="0"/>
                        <a:t>Load</a:t>
                      </a:r>
                      <a:r>
                        <a:rPr lang="zh-CN" altLang="en-US" dirty="0"/>
                        <a:t> </a:t>
                      </a:r>
                      <a:r>
                        <a:rPr lang="en-US" altLang="zh-CN" dirty="0"/>
                        <a:t>Byte</a:t>
                      </a:r>
                      <a:endParaRPr lang="en-US" dirty="0"/>
                    </a:p>
                  </a:txBody>
                  <a:tcPr/>
                </a:tc>
                <a:extLst>
                  <a:ext uri="{0D108BD9-81ED-4DB2-BD59-A6C34878D82A}">
                    <a16:rowId xmlns:a16="http://schemas.microsoft.com/office/drawing/2014/main" val="541783912"/>
                  </a:ext>
                </a:extLst>
              </a:tr>
              <a:tr h="370840">
                <a:tc>
                  <a:txBody>
                    <a:bodyPr/>
                    <a:lstStyle/>
                    <a:p>
                      <a:r>
                        <a:rPr lang="en-US" altLang="zh-CN" dirty="0"/>
                        <a:t>001111</a:t>
                      </a:r>
                      <a:r>
                        <a:rPr lang="zh-CN" altLang="en-US" dirty="0"/>
                        <a:t> </a:t>
                      </a:r>
                      <a:r>
                        <a:rPr lang="en-US" altLang="zh-CN" dirty="0"/>
                        <a:t>0000</a:t>
                      </a:r>
                      <a:r>
                        <a:rPr lang="zh-CN" altLang="en-US" dirty="0"/>
                        <a:t> </a:t>
                      </a:r>
                      <a:r>
                        <a:rPr lang="en-US" altLang="zh-CN" dirty="0" err="1"/>
                        <a:t>rt</a:t>
                      </a:r>
                      <a:r>
                        <a:rPr lang="zh-CN" altLang="en-US" dirty="0"/>
                        <a:t> </a:t>
                      </a:r>
                      <a:r>
                        <a:rPr lang="en-US" altLang="zh-CN" dirty="0" err="1"/>
                        <a:t>imm</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LUI </a:t>
                      </a:r>
                      <a:r>
                        <a:rPr lang="en-US" dirty="0" err="1"/>
                        <a:t>rt</a:t>
                      </a:r>
                      <a:r>
                        <a:rPr lang="en-US" dirty="0"/>
                        <a:t>, immediate </a:t>
                      </a:r>
                    </a:p>
                  </a:txBody>
                  <a:tcPr/>
                </a:tc>
                <a:tc>
                  <a:txBody>
                    <a:bodyPr/>
                    <a:lstStyle/>
                    <a:p>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 immediate || 0</a:t>
                      </a:r>
                      <a:r>
                        <a:rPr lang="en-US" altLang="zh-CN" sz="1800" kern="1200" baseline="30000" dirty="0">
                          <a:solidFill>
                            <a:schemeClr val="dk1"/>
                          </a:solidFill>
                          <a:effectLst/>
                          <a:latin typeface="+mn-lt"/>
                          <a:ea typeface="+mn-ea"/>
                          <a:cs typeface="+mn-cs"/>
                        </a:rPr>
                        <a:t>16</a:t>
                      </a:r>
                      <a:r>
                        <a:rPr lang="zh-CN" altLang="zh-CN" dirty="0">
                          <a:effectLst/>
                        </a:rPr>
                        <a:t> </a:t>
                      </a:r>
                      <a:endParaRPr lang="en-US" dirty="0"/>
                    </a:p>
                  </a:txBody>
                  <a:tcPr/>
                </a:tc>
                <a:extLst>
                  <a:ext uri="{0D108BD9-81ED-4DB2-BD59-A6C34878D82A}">
                    <a16:rowId xmlns:a16="http://schemas.microsoft.com/office/drawing/2014/main" val="1601081060"/>
                  </a:ext>
                </a:extLst>
              </a:tr>
              <a:tr h="370840">
                <a:tc>
                  <a:txBody>
                    <a:bodyPr/>
                    <a:lstStyle/>
                    <a:p>
                      <a:r>
                        <a:rPr lang="en-US" altLang="zh-CN" dirty="0"/>
                        <a:t>100011</a:t>
                      </a:r>
                      <a:r>
                        <a:rPr lang="zh-CN" altLang="en-US" dirty="0"/>
                        <a:t> </a:t>
                      </a:r>
                      <a:r>
                        <a:rPr lang="en-US" altLang="zh-CN" dirty="0"/>
                        <a:t>base</a:t>
                      </a:r>
                      <a:r>
                        <a:rPr lang="zh-CN" altLang="en-US" dirty="0"/>
                        <a:t> </a:t>
                      </a:r>
                      <a:r>
                        <a:rPr lang="en-US" altLang="zh-CN" dirty="0" err="1"/>
                        <a:t>rt</a:t>
                      </a:r>
                      <a:r>
                        <a:rPr lang="zh-CN" altLang="en-US" dirty="0"/>
                        <a:t> </a:t>
                      </a:r>
                      <a:r>
                        <a:rPr lang="en-US" altLang="zh-CN" dirty="0"/>
                        <a:t>offset</a:t>
                      </a:r>
                      <a:endParaRPr lang="en-US" dirty="0"/>
                    </a:p>
                  </a:txBody>
                  <a:tcPr/>
                </a:tc>
                <a:tc>
                  <a:txBody>
                    <a:bodyPr/>
                    <a:lstStyle/>
                    <a:p>
                      <a:r>
                        <a:rPr lang="en-US" altLang="zh-CN" sz="1800" kern="1200" dirty="0">
                          <a:solidFill>
                            <a:schemeClr val="dk1"/>
                          </a:solidFill>
                          <a:effectLst/>
                          <a:latin typeface="+mn-lt"/>
                          <a:ea typeface="+mn-ea"/>
                          <a:cs typeface="+mn-cs"/>
                        </a:rPr>
                        <a:t>LW </a:t>
                      </a:r>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offset(base)</a:t>
                      </a:r>
                      <a:r>
                        <a:rPr lang="zh-CN" altLang="zh-CN" dirty="0">
                          <a:effectLst/>
                        </a:rPr>
                        <a:t> </a:t>
                      </a:r>
                      <a:endParaRPr lang="en-US" dirty="0"/>
                    </a:p>
                  </a:txBody>
                  <a:tcPr/>
                </a:tc>
                <a:tc>
                  <a:txBody>
                    <a:bodyPr/>
                    <a:lstStyle/>
                    <a:p>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 memory[</a:t>
                      </a:r>
                      <a:r>
                        <a:rPr lang="en-US" altLang="zh-CN" sz="1800" kern="1200" dirty="0" err="1">
                          <a:solidFill>
                            <a:schemeClr val="dk1"/>
                          </a:solidFill>
                          <a:effectLst/>
                          <a:latin typeface="+mn-lt"/>
                          <a:ea typeface="+mn-ea"/>
                          <a:cs typeface="+mn-cs"/>
                        </a:rPr>
                        <a:t>base+offset</a:t>
                      </a:r>
                      <a:r>
                        <a:rPr lang="en-US" altLang="zh-CN" sz="1800" kern="1200" dirty="0">
                          <a:solidFill>
                            <a:schemeClr val="dk1"/>
                          </a:solidFill>
                          <a:effectLst/>
                          <a:latin typeface="+mn-lt"/>
                          <a:ea typeface="+mn-ea"/>
                          <a:cs typeface="+mn-cs"/>
                        </a:rPr>
                        <a:t>]</a:t>
                      </a:r>
                      <a:r>
                        <a:rPr lang="zh-CN" altLang="zh-CN" dirty="0">
                          <a:effectLst/>
                        </a:rPr>
                        <a:t> </a:t>
                      </a:r>
                      <a:endParaRPr lang="en-US" dirty="0"/>
                    </a:p>
                  </a:txBody>
                  <a:tcPr/>
                </a:tc>
                <a:extLst>
                  <a:ext uri="{0D108BD9-81ED-4DB2-BD59-A6C34878D82A}">
                    <a16:rowId xmlns:a16="http://schemas.microsoft.com/office/drawing/2014/main" val="1101364638"/>
                  </a:ext>
                </a:extLst>
              </a:tr>
              <a:tr h="370840">
                <a:tc>
                  <a:txBody>
                    <a:bodyPr/>
                    <a:lstStyle/>
                    <a:p>
                      <a:r>
                        <a:rPr lang="en-US" altLang="zh-CN" dirty="0"/>
                        <a:t>000000</a:t>
                      </a:r>
                      <a:r>
                        <a:rPr lang="zh-CN" altLang="en-US" dirty="0"/>
                        <a:t> </a:t>
                      </a:r>
                      <a:r>
                        <a:rPr lang="en-US" altLang="zh-CN" dirty="0" err="1"/>
                        <a:t>rs</a:t>
                      </a:r>
                      <a:r>
                        <a:rPr lang="zh-CN" altLang="en-US" dirty="0"/>
                        <a:t> </a:t>
                      </a:r>
                      <a:r>
                        <a:rPr lang="en-US" altLang="zh-CN" dirty="0" err="1"/>
                        <a:t>rt</a:t>
                      </a:r>
                      <a:r>
                        <a:rPr lang="zh-CN" altLang="en-US" dirty="0"/>
                        <a:t> </a:t>
                      </a:r>
                      <a:r>
                        <a:rPr lang="en-US" altLang="zh-CN" dirty="0" err="1"/>
                        <a:t>rd</a:t>
                      </a:r>
                      <a:r>
                        <a:rPr lang="zh-CN" altLang="en-US" dirty="0"/>
                        <a:t> </a:t>
                      </a:r>
                      <a:r>
                        <a:rPr lang="en-US" altLang="zh-CN" dirty="0"/>
                        <a:t>00000</a:t>
                      </a:r>
                      <a:r>
                        <a:rPr lang="zh-CN" altLang="en-US" dirty="0"/>
                        <a:t> </a:t>
                      </a:r>
                      <a:r>
                        <a:rPr lang="en-US" altLang="zh-CN" dirty="0"/>
                        <a:t>100101</a:t>
                      </a:r>
                      <a:endParaRPr lang="en-US" dirty="0"/>
                    </a:p>
                  </a:txBody>
                  <a:tcPr/>
                </a:tc>
                <a:tc>
                  <a:txBody>
                    <a:bodyPr/>
                    <a:lstStyle/>
                    <a:p>
                      <a:r>
                        <a:rPr lang="en-US" altLang="zh-CN" sz="1800" kern="1200" dirty="0">
                          <a:solidFill>
                            <a:schemeClr val="dk1"/>
                          </a:solidFill>
                          <a:effectLst/>
                          <a:latin typeface="+mn-lt"/>
                          <a:ea typeface="+mn-ea"/>
                          <a:cs typeface="+mn-cs"/>
                        </a:rPr>
                        <a:t>OR </a:t>
                      </a:r>
                      <a:r>
                        <a:rPr lang="en-US" altLang="zh-CN" sz="1800" kern="1200" dirty="0" err="1">
                          <a:solidFill>
                            <a:schemeClr val="dk1"/>
                          </a:solidFill>
                          <a:effectLst/>
                          <a:latin typeface="+mn-lt"/>
                          <a:ea typeface="+mn-ea"/>
                          <a:cs typeface="+mn-cs"/>
                        </a:rPr>
                        <a:t>rd</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rs</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rt</a:t>
                      </a:r>
                      <a:r>
                        <a:rPr lang="zh-CN" altLang="zh-CN" dirty="0">
                          <a:effectLst/>
                        </a:rPr>
                        <a:t> </a:t>
                      </a:r>
                      <a:endParaRPr lang="en-US" dirty="0"/>
                    </a:p>
                  </a:txBody>
                  <a:tcPr/>
                </a:tc>
                <a:tc>
                  <a:txBody>
                    <a:bodyPr/>
                    <a:lstStyle/>
                    <a:p>
                      <a:r>
                        <a:rPr lang="en-US" altLang="zh-CN" sz="1800" kern="1200" dirty="0" err="1">
                          <a:solidFill>
                            <a:schemeClr val="dk1"/>
                          </a:solidFill>
                          <a:effectLst/>
                          <a:latin typeface="+mn-lt"/>
                          <a:ea typeface="+mn-ea"/>
                          <a:cs typeface="+mn-cs"/>
                        </a:rPr>
                        <a:t>rd</a:t>
                      </a:r>
                      <a:r>
                        <a:rPr lang="en-US" altLang="zh-CN" sz="1800" kern="1200" dirty="0">
                          <a:solidFill>
                            <a:schemeClr val="dk1"/>
                          </a:solidFill>
                          <a:effectLst/>
                          <a:latin typeface="+mn-lt"/>
                          <a:ea typeface="+mn-ea"/>
                          <a:cs typeface="+mn-cs"/>
                        </a:rPr>
                        <a:t> </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rs</a:t>
                      </a:r>
                      <a:r>
                        <a:rPr lang="en-US" altLang="zh-CN" sz="1800" kern="1200" dirty="0">
                          <a:solidFill>
                            <a:schemeClr val="dk1"/>
                          </a:solidFill>
                          <a:effectLst/>
                          <a:latin typeface="+mn-lt"/>
                          <a:ea typeface="+mn-ea"/>
                          <a:cs typeface="+mn-cs"/>
                        </a:rPr>
                        <a:t> or </a:t>
                      </a:r>
                      <a:r>
                        <a:rPr lang="en-US" altLang="zh-CN" sz="1800" kern="1200" dirty="0" err="1">
                          <a:solidFill>
                            <a:schemeClr val="dk1"/>
                          </a:solidFill>
                          <a:effectLst/>
                          <a:latin typeface="+mn-lt"/>
                          <a:ea typeface="+mn-ea"/>
                          <a:cs typeface="+mn-cs"/>
                        </a:rPr>
                        <a:t>rt</a:t>
                      </a:r>
                      <a:r>
                        <a:rPr lang="zh-CN" altLang="zh-CN" dirty="0">
                          <a:effectLst/>
                        </a:rPr>
                        <a:t> </a:t>
                      </a:r>
                      <a:endParaRPr lang="en-US" dirty="0"/>
                    </a:p>
                  </a:txBody>
                  <a:tcPr/>
                </a:tc>
                <a:extLst>
                  <a:ext uri="{0D108BD9-81ED-4DB2-BD59-A6C34878D82A}">
                    <a16:rowId xmlns:a16="http://schemas.microsoft.com/office/drawing/2014/main" val="367988503"/>
                  </a:ext>
                </a:extLst>
              </a:tr>
              <a:tr h="370840">
                <a:tc>
                  <a:txBody>
                    <a:bodyPr/>
                    <a:lstStyle/>
                    <a:p>
                      <a:r>
                        <a:rPr lang="en-US" altLang="zh-CN" dirty="0"/>
                        <a:t>001101rs </a:t>
                      </a:r>
                      <a:r>
                        <a:rPr lang="en-US" altLang="zh-CN" dirty="0" err="1"/>
                        <a:t>rt</a:t>
                      </a:r>
                      <a:r>
                        <a:rPr lang="en-US" altLang="zh-CN" dirty="0"/>
                        <a:t> </a:t>
                      </a:r>
                      <a:r>
                        <a:rPr lang="en-US" altLang="zh-CN" dirty="0" err="1"/>
                        <a:t>imm</a:t>
                      </a:r>
                      <a:endParaRPr lang="en-US" dirty="0"/>
                    </a:p>
                  </a:txBody>
                  <a:tcPr/>
                </a:tc>
                <a:tc>
                  <a:txBody>
                    <a:bodyPr/>
                    <a:lstStyle/>
                    <a:p>
                      <a:r>
                        <a:rPr lang="en-US" altLang="zh-CN" sz="1800" kern="1200" dirty="0">
                          <a:solidFill>
                            <a:schemeClr val="dk1"/>
                          </a:solidFill>
                          <a:effectLst/>
                          <a:latin typeface="+mn-lt"/>
                          <a:ea typeface="+mn-ea"/>
                          <a:cs typeface="+mn-cs"/>
                        </a:rPr>
                        <a:t>ORI </a:t>
                      </a:r>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rs</a:t>
                      </a:r>
                      <a:r>
                        <a:rPr lang="en-US" altLang="zh-CN" sz="1800" kern="1200" dirty="0">
                          <a:solidFill>
                            <a:schemeClr val="dk1"/>
                          </a:solidFill>
                          <a:effectLst/>
                          <a:latin typeface="+mn-lt"/>
                          <a:ea typeface="+mn-ea"/>
                          <a:cs typeface="+mn-cs"/>
                        </a:rPr>
                        <a:t>, immediate</a:t>
                      </a:r>
                      <a:r>
                        <a:rPr lang="zh-CN" altLang="zh-CN" dirty="0">
                          <a:effectLst/>
                        </a:rPr>
                        <a:t> </a:t>
                      </a:r>
                      <a:endParaRPr lang="en-US" dirty="0"/>
                    </a:p>
                  </a:txBody>
                  <a:tcPr/>
                </a:tc>
                <a:tc>
                  <a:txBody>
                    <a:bodyPr/>
                    <a:lstStyle/>
                    <a:p>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rs</a:t>
                      </a:r>
                      <a:r>
                        <a:rPr lang="en-US" altLang="zh-CN" sz="1800" kern="1200" dirty="0">
                          <a:solidFill>
                            <a:schemeClr val="dk1"/>
                          </a:solidFill>
                          <a:effectLst/>
                          <a:latin typeface="+mn-lt"/>
                          <a:ea typeface="+mn-ea"/>
                          <a:cs typeface="+mn-cs"/>
                        </a:rPr>
                        <a:t> or </a:t>
                      </a:r>
                      <a:r>
                        <a:rPr lang="en-US" altLang="zh-CN" sz="1800" kern="1200" dirty="0" err="1">
                          <a:solidFill>
                            <a:schemeClr val="dk1"/>
                          </a:solidFill>
                          <a:effectLst/>
                          <a:latin typeface="+mn-lt"/>
                          <a:ea typeface="+mn-ea"/>
                          <a:cs typeface="+mn-cs"/>
                        </a:rPr>
                        <a:t>zero_extend</a:t>
                      </a:r>
                      <a:r>
                        <a:rPr lang="en-US" altLang="zh-CN" sz="1800" kern="1200" dirty="0">
                          <a:solidFill>
                            <a:schemeClr val="dk1"/>
                          </a:solidFill>
                          <a:effectLst/>
                          <a:latin typeface="+mn-lt"/>
                          <a:ea typeface="+mn-ea"/>
                          <a:cs typeface="+mn-cs"/>
                        </a:rPr>
                        <a:t>(immediate)</a:t>
                      </a:r>
                      <a:r>
                        <a:rPr lang="zh-CN" altLang="zh-CN" dirty="0">
                          <a:effectLst/>
                        </a:rPr>
                        <a:t> </a:t>
                      </a:r>
                      <a:endParaRPr lang="en-US" dirty="0"/>
                    </a:p>
                  </a:txBody>
                  <a:tcPr/>
                </a:tc>
                <a:extLst>
                  <a:ext uri="{0D108BD9-81ED-4DB2-BD59-A6C34878D82A}">
                    <a16:rowId xmlns:a16="http://schemas.microsoft.com/office/drawing/2014/main" val="2393563858"/>
                  </a:ext>
                </a:extLst>
              </a:tr>
              <a:tr h="370840">
                <a:tc>
                  <a:txBody>
                    <a:bodyPr/>
                    <a:lstStyle/>
                    <a:p>
                      <a:r>
                        <a:rPr lang="en-US" dirty="0"/>
                        <a:t>101000 base </a:t>
                      </a:r>
                      <a:r>
                        <a:rPr lang="en-US" dirty="0" err="1"/>
                        <a:t>rt</a:t>
                      </a:r>
                      <a:r>
                        <a:rPr lang="en-US" dirty="0"/>
                        <a:t> offset</a:t>
                      </a:r>
                    </a:p>
                  </a:txBody>
                  <a:tcPr/>
                </a:tc>
                <a:tc>
                  <a:txBody>
                    <a:bodyPr/>
                    <a:lstStyle/>
                    <a:p>
                      <a:r>
                        <a:rPr lang="en-US" altLang="zh-CN" sz="1800" kern="1200" dirty="0">
                          <a:solidFill>
                            <a:schemeClr val="dk1"/>
                          </a:solidFill>
                          <a:effectLst/>
                          <a:latin typeface="+mn-lt"/>
                          <a:ea typeface="+mn-ea"/>
                          <a:cs typeface="+mn-cs"/>
                        </a:rPr>
                        <a:t>SB </a:t>
                      </a:r>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offset(base)</a:t>
                      </a:r>
                      <a:r>
                        <a:rPr lang="zh-CN" altLang="zh-CN" dirty="0">
                          <a:effectLst/>
                        </a:rPr>
                        <a:t> </a:t>
                      </a:r>
                      <a:endParaRPr lang="en-US" dirty="0"/>
                    </a:p>
                  </a:txBody>
                  <a:tcPr/>
                </a:tc>
                <a:tc>
                  <a:txBody>
                    <a:bodyPr/>
                    <a:lstStyle/>
                    <a:p>
                      <a:r>
                        <a:rPr lang="en-US" dirty="0"/>
                        <a:t>Store byte</a:t>
                      </a:r>
                    </a:p>
                  </a:txBody>
                  <a:tcPr/>
                </a:tc>
                <a:extLst>
                  <a:ext uri="{0D108BD9-81ED-4DB2-BD59-A6C34878D82A}">
                    <a16:rowId xmlns:a16="http://schemas.microsoft.com/office/drawing/2014/main" val="1987889166"/>
                  </a:ext>
                </a:extLst>
              </a:tr>
              <a:tr h="370840">
                <a:tc>
                  <a:txBody>
                    <a:bodyPr/>
                    <a:lstStyle/>
                    <a:p>
                      <a:r>
                        <a:rPr lang="en-US" dirty="0"/>
                        <a:t>000000 00000 </a:t>
                      </a:r>
                      <a:r>
                        <a:rPr lang="en-US" dirty="0" err="1"/>
                        <a:t>rt</a:t>
                      </a:r>
                      <a:r>
                        <a:rPr lang="en-US" dirty="0"/>
                        <a:t> </a:t>
                      </a:r>
                      <a:r>
                        <a:rPr lang="en-US" dirty="0" err="1"/>
                        <a:t>rd</a:t>
                      </a:r>
                      <a:r>
                        <a:rPr lang="en-US" dirty="0"/>
                        <a:t> </a:t>
                      </a:r>
                      <a:r>
                        <a:rPr lang="en-US" dirty="0" err="1"/>
                        <a:t>sa</a:t>
                      </a:r>
                      <a:r>
                        <a:rPr lang="en-US" dirty="0"/>
                        <a:t> 000000</a:t>
                      </a:r>
                    </a:p>
                  </a:txBody>
                  <a:tcPr/>
                </a:tc>
                <a:tc>
                  <a:txBody>
                    <a:bodyPr/>
                    <a:lstStyle/>
                    <a:p>
                      <a:r>
                        <a:rPr lang="en-US" altLang="zh-CN" sz="1800" kern="1200" dirty="0">
                          <a:solidFill>
                            <a:schemeClr val="dk1"/>
                          </a:solidFill>
                          <a:effectLst/>
                          <a:latin typeface="+mn-lt"/>
                          <a:ea typeface="+mn-ea"/>
                          <a:cs typeface="+mn-cs"/>
                        </a:rPr>
                        <a:t>SLL </a:t>
                      </a:r>
                      <a:r>
                        <a:rPr lang="en-US" altLang="zh-CN" sz="1800" kern="1200" dirty="0" err="1">
                          <a:solidFill>
                            <a:schemeClr val="dk1"/>
                          </a:solidFill>
                          <a:effectLst/>
                          <a:latin typeface="+mn-lt"/>
                          <a:ea typeface="+mn-ea"/>
                          <a:cs typeface="+mn-cs"/>
                        </a:rPr>
                        <a:t>rd</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sa</a:t>
                      </a:r>
                      <a:r>
                        <a:rPr lang="zh-CN" altLang="zh-CN" dirty="0">
                          <a:effectLst/>
                        </a:rPr>
                        <a:t> </a:t>
                      </a:r>
                      <a:endParaRPr lang="en-US" dirty="0"/>
                    </a:p>
                  </a:txBody>
                  <a:tcPr/>
                </a:tc>
                <a:tc>
                  <a:txBody>
                    <a:bodyPr/>
                    <a:lstStyle/>
                    <a:p>
                      <a:r>
                        <a:rPr lang="en-US" altLang="zh-CN" sz="1800" kern="1200" dirty="0" err="1">
                          <a:solidFill>
                            <a:schemeClr val="dk1"/>
                          </a:solidFill>
                          <a:effectLst/>
                          <a:latin typeface="+mn-lt"/>
                          <a:ea typeface="+mn-ea"/>
                          <a:cs typeface="+mn-cs"/>
                        </a:rPr>
                        <a:t>rd</a:t>
                      </a:r>
                      <a:r>
                        <a:rPr lang="en-US" altLang="zh-CN" sz="1800" kern="1200" dirty="0">
                          <a:solidFill>
                            <a:schemeClr val="dk1"/>
                          </a:solidFill>
                          <a:effectLst/>
                          <a:latin typeface="+mn-lt"/>
                          <a:ea typeface="+mn-ea"/>
                          <a:cs typeface="+mn-cs"/>
                        </a:rPr>
                        <a:t> </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&lt;&lt; </a:t>
                      </a:r>
                      <a:r>
                        <a:rPr lang="en-US" altLang="zh-CN" sz="1800" kern="1200" dirty="0" err="1">
                          <a:solidFill>
                            <a:schemeClr val="dk1"/>
                          </a:solidFill>
                          <a:effectLst/>
                          <a:latin typeface="+mn-lt"/>
                          <a:ea typeface="+mn-ea"/>
                          <a:cs typeface="+mn-cs"/>
                        </a:rPr>
                        <a:t>sa</a:t>
                      </a:r>
                      <a:r>
                        <a:rPr lang="zh-CN" altLang="zh-CN" dirty="0">
                          <a:effectLst/>
                        </a:rPr>
                        <a:t> </a:t>
                      </a:r>
                      <a:endParaRPr lang="en-US" dirty="0"/>
                    </a:p>
                  </a:txBody>
                  <a:tcPr/>
                </a:tc>
                <a:extLst>
                  <a:ext uri="{0D108BD9-81ED-4DB2-BD59-A6C34878D82A}">
                    <a16:rowId xmlns:a16="http://schemas.microsoft.com/office/drawing/2014/main" val="2561931546"/>
                  </a:ext>
                </a:extLst>
              </a:tr>
              <a:tr h="370840">
                <a:tc>
                  <a:txBody>
                    <a:bodyPr/>
                    <a:lstStyle/>
                    <a:p>
                      <a:r>
                        <a:rPr lang="en-US" dirty="0"/>
                        <a:t>000000 0000 0 </a:t>
                      </a:r>
                      <a:r>
                        <a:rPr lang="en-US" dirty="0" err="1"/>
                        <a:t>rt</a:t>
                      </a:r>
                      <a:r>
                        <a:rPr lang="en-US" dirty="0"/>
                        <a:t> </a:t>
                      </a:r>
                      <a:r>
                        <a:rPr lang="en-US" dirty="0" err="1"/>
                        <a:t>rd</a:t>
                      </a:r>
                      <a:r>
                        <a:rPr lang="en-US" dirty="0"/>
                        <a:t> </a:t>
                      </a:r>
                      <a:r>
                        <a:rPr lang="en-US" dirty="0" err="1"/>
                        <a:t>sa</a:t>
                      </a:r>
                      <a:r>
                        <a:rPr lang="en-US" dirty="0"/>
                        <a:t> 000010 </a:t>
                      </a:r>
                    </a:p>
                  </a:txBody>
                  <a:tcPr/>
                </a:tc>
                <a:tc>
                  <a:txBody>
                    <a:bodyPr/>
                    <a:lstStyle/>
                    <a:p>
                      <a:r>
                        <a:rPr lang="en-US" altLang="zh-CN" sz="1800" kern="1200" dirty="0">
                          <a:solidFill>
                            <a:schemeClr val="dk1"/>
                          </a:solidFill>
                          <a:effectLst/>
                          <a:latin typeface="+mn-lt"/>
                          <a:ea typeface="+mn-ea"/>
                          <a:cs typeface="+mn-cs"/>
                        </a:rPr>
                        <a:t>SRL </a:t>
                      </a:r>
                      <a:r>
                        <a:rPr lang="en-US" altLang="zh-CN" sz="1800" kern="1200" dirty="0" err="1">
                          <a:solidFill>
                            <a:schemeClr val="dk1"/>
                          </a:solidFill>
                          <a:effectLst/>
                          <a:latin typeface="+mn-lt"/>
                          <a:ea typeface="+mn-ea"/>
                          <a:cs typeface="+mn-cs"/>
                        </a:rPr>
                        <a:t>rd</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sa</a:t>
                      </a:r>
                      <a:r>
                        <a:rPr lang="zh-CN" altLang="zh-CN" dirty="0">
                          <a:effectLst/>
                        </a:rPr>
                        <a:t> </a:t>
                      </a:r>
                      <a:endParaRPr lang="en-US" dirty="0"/>
                    </a:p>
                  </a:txBody>
                  <a:tcPr/>
                </a:tc>
                <a:tc>
                  <a:txBody>
                    <a:bodyPr/>
                    <a:lstStyle/>
                    <a:p>
                      <a:r>
                        <a:rPr lang="en-US" altLang="zh-CN" sz="1800" kern="1200" dirty="0" err="1">
                          <a:solidFill>
                            <a:schemeClr val="dk1"/>
                          </a:solidFill>
                          <a:effectLst/>
                          <a:latin typeface="+mn-lt"/>
                          <a:ea typeface="+mn-ea"/>
                          <a:cs typeface="+mn-cs"/>
                        </a:rPr>
                        <a:t>rd</a:t>
                      </a:r>
                      <a:r>
                        <a:rPr lang="en-US" altLang="zh-CN" sz="1800" kern="1200" dirty="0">
                          <a:solidFill>
                            <a:schemeClr val="dk1"/>
                          </a:solidFill>
                          <a:effectLst/>
                          <a:latin typeface="+mn-lt"/>
                          <a:ea typeface="+mn-ea"/>
                          <a:cs typeface="+mn-cs"/>
                        </a:rPr>
                        <a:t> </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&gt;&gt; </a:t>
                      </a:r>
                      <a:r>
                        <a:rPr lang="en-US" altLang="zh-CN" sz="1800" kern="1200" dirty="0" err="1">
                          <a:solidFill>
                            <a:schemeClr val="dk1"/>
                          </a:solidFill>
                          <a:effectLst/>
                          <a:latin typeface="+mn-lt"/>
                          <a:ea typeface="+mn-ea"/>
                          <a:cs typeface="+mn-cs"/>
                        </a:rPr>
                        <a:t>sa</a:t>
                      </a:r>
                      <a:r>
                        <a:rPr lang="zh-CN" altLang="zh-CN" dirty="0">
                          <a:effectLst/>
                        </a:rPr>
                        <a:t> </a:t>
                      </a:r>
                      <a:endParaRPr lang="en-US" dirty="0"/>
                    </a:p>
                  </a:txBody>
                  <a:tcPr/>
                </a:tc>
                <a:extLst>
                  <a:ext uri="{0D108BD9-81ED-4DB2-BD59-A6C34878D82A}">
                    <a16:rowId xmlns:a16="http://schemas.microsoft.com/office/drawing/2014/main" val="306387755"/>
                  </a:ext>
                </a:extLst>
              </a:tr>
              <a:tr h="370840">
                <a:tc>
                  <a:txBody>
                    <a:bodyPr/>
                    <a:lstStyle/>
                    <a:p>
                      <a:r>
                        <a:rPr lang="en-US" dirty="0"/>
                        <a:t>101011 base </a:t>
                      </a:r>
                      <a:r>
                        <a:rPr lang="en-US" dirty="0" err="1"/>
                        <a:t>rt</a:t>
                      </a:r>
                      <a:r>
                        <a:rPr lang="en-US" dirty="0"/>
                        <a:t> offset</a:t>
                      </a:r>
                    </a:p>
                  </a:txBody>
                  <a:tcPr/>
                </a:tc>
                <a:tc>
                  <a:txBody>
                    <a:bodyPr/>
                    <a:lstStyle/>
                    <a:p>
                      <a:r>
                        <a:rPr lang="en-US" altLang="zh-CN" sz="1800" kern="1200" dirty="0">
                          <a:solidFill>
                            <a:schemeClr val="dk1"/>
                          </a:solidFill>
                          <a:effectLst/>
                          <a:latin typeface="+mn-lt"/>
                          <a:ea typeface="+mn-ea"/>
                          <a:cs typeface="+mn-cs"/>
                        </a:rPr>
                        <a:t>SW </a:t>
                      </a:r>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offset(base)</a:t>
                      </a:r>
                      <a:r>
                        <a:rPr lang="zh-CN" altLang="zh-CN" dirty="0">
                          <a:effectLst/>
                        </a:rPr>
                        <a:t> </a:t>
                      </a:r>
                      <a:endParaRPr lang="en-US" dirty="0"/>
                    </a:p>
                  </a:txBody>
                  <a:tcPr/>
                </a:tc>
                <a:tc>
                  <a:txBody>
                    <a:bodyPr/>
                    <a:lstStyle/>
                    <a:p>
                      <a:r>
                        <a:rPr lang="en-US" dirty="0"/>
                        <a:t>Store word</a:t>
                      </a:r>
                    </a:p>
                  </a:txBody>
                  <a:tcPr/>
                </a:tc>
                <a:extLst>
                  <a:ext uri="{0D108BD9-81ED-4DB2-BD59-A6C34878D82A}">
                    <a16:rowId xmlns:a16="http://schemas.microsoft.com/office/drawing/2014/main" val="2483343735"/>
                  </a:ext>
                </a:extLst>
              </a:tr>
              <a:tr h="370840">
                <a:tc>
                  <a:txBody>
                    <a:bodyPr/>
                    <a:lstStyle/>
                    <a:p>
                      <a:r>
                        <a:rPr lang="en-US" dirty="0"/>
                        <a:t>000000 </a:t>
                      </a:r>
                      <a:r>
                        <a:rPr lang="en-US" dirty="0" err="1"/>
                        <a:t>rs</a:t>
                      </a:r>
                      <a:r>
                        <a:rPr lang="en-US" dirty="0"/>
                        <a:t> </a:t>
                      </a:r>
                      <a:r>
                        <a:rPr lang="en-US" dirty="0" err="1"/>
                        <a:t>rt</a:t>
                      </a:r>
                      <a:r>
                        <a:rPr lang="en-US" dirty="0"/>
                        <a:t> </a:t>
                      </a:r>
                      <a:r>
                        <a:rPr lang="en-US" dirty="0" err="1"/>
                        <a:t>rd</a:t>
                      </a:r>
                      <a:r>
                        <a:rPr lang="en-US" dirty="0"/>
                        <a:t> 00000 100110</a:t>
                      </a:r>
                    </a:p>
                  </a:txBody>
                  <a:tcPr/>
                </a:tc>
                <a:tc>
                  <a:txBody>
                    <a:bodyPr/>
                    <a:lstStyle/>
                    <a:p>
                      <a:r>
                        <a:rPr lang="en-US" altLang="zh-CN" sz="1800" kern="1200" dirty="0">
                          <a:solidFill>
                            <a:schemeClr val="dk1"/>
                          </a:solidFill>
                          <a:effectLst/>
                          <a:latin typeface="+mn-lt"/>
                          <a:ea typeface="+mn-ea"/>
                          <a:cs typeface="+mn-cs"/>
                        </a:rPr>
                        <a:t>XOR </a:t>
                      </a:r>
                      <a:r>
                        <a:rPr lang="en-US" altLang="zh-CN" sz="1800" kern="1200" dirty="0" err="1">
                          <a:solidFill>
                            <a:schemeClr val="dk1"/>
                          </a:solidFill>
                          <a:effectLst/>
                          <a:latin typeface="+mn-lt"/>
                          <a:ea typeface="+mn-ea"/>
                          <a:cs typeface="+mn-cs"/>
                        </a:rPr>
                        <a:t>rd</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rs</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rt</a:t>
                      </a:r>
                      <a:r>
                        <a:rPr lang="zh-CN" altLang="zh-CN" dirty="0">
                          <a:effectLst/>
                        </a:rPr>
                        <a:t> </a:t>
                      </a:r>
                      <a:endParaRPr lang="en-US" dirty="0"/>
                    </a:p>
                  </a:txBody>
                  <a:tcPr/>
                </a:tc>
                <a:tc>
                  <a:txBody>
                    <a:bodyPr/>
                    <a:lstStyle/>
                    <a:p>
                      <a:r>
                        <a:rPr lang="en-US" altLang="zh-CN" sz="1800" kern="1200" dirty="0" err="1">
                          <a:solidFill>
                            <a:schemeClr val="dk1"/>
                          </a:solidFill>
                          <a:effectLst/>
                          <a:latin typeface="+mn-lt"/>
                          <a:ea typeface="+mn-ea"/>
                          <a:cs typeface="+mn-cs"/>
                        </a:rPr>
                        <a:t>rd</a:t>
                      </a:r>
                      <a:r>
                        <a:rPr lang="en-US" altLang="zh-CN" sz="1800" kern="1200" dirty="0">
                          <a:solidFill>
                            <a:schemeClr val="dk1"/>
                          </a:solidFill>
                          <a:effectLst/>
                          <a:latin typeface="+mn-lt"/>
                          <a:ea typeface="+mn-ea"/>
                          <a:cs typeface="+mn-cs"/>
                        </a:rPr>
                        <a:t> </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rs</a:t>
                      </a:r>
                      <a:r>
                        <a:rPr lang="en-US" altLang="zh-CN" sz="1800" kern="1200" dirty="0">
                          <a:solidFill>
                            <a:schemeClr val="dk1"/>
                          </a:solidFill>
                          <a:effectLst/>
                          <a:latin typeface="+mn-lt"/>
                          <a:ea typeface="+mn-ea"/>
                          <a:cs typeface="+mn-cs"/>
                        </a:rPr>
                        <a:t> XOR </a:t>
                      </a:r>
                      <a:r>
                        <a:rPr lang="en-US" altLang="zh-CN" sz="1800" kern="1200" dirty="0" err="1">
                          <a:solidFill>
                            <a:schemeClr val="dk1"/>
                          </a:solidFill>
                          <a:effectLst/>
                          <a:latin typeface="+mn-lt"/>
                          <a:ea typeface="+mn-ea"/>
                          <a:cs typeface="+mn-cs"/>
                        </a:rPr>
                        <a:t>rt</a:t>
                      </a:r>
                      <a:r>
                        <a:rPr lang="zh-CN" altLang="zh-CN" dirty="0">
                          <a:effectLst/>
                        </a:rPr>
                        <a:t> </a:t>
                      </a:r>
                      <a:endParaRPr lang="en-US" dirty="0"/>
                    </a:p>
                  </a:txBody>
                  <a:tcPr/>
                </a:tc>
                <a:extLst>
                  <a:ext uri="{0D108BD9-81ED-4DB2-BD59-A6C34878D82A}">
                    <a16:rowId xmlns:a16="http://schemas.microsoft.com/office/drawing/2014/main" val="2914243951"/>
                  </a:ext>
                </a:extLst>
              </a:tr>
              <a:tr h="370840">
                <a:tc>
                  <a:txBody>
                    <a:bodyPr/>
                    <a:lstStyle/>
                    <a:p>
                      <a:r>
                        <a:rPr lang="en-US" dirty="0"/>
                        <a:t>001110 </a:t>
                      </a:r>
                      <a:r>
                        <a:rPr lang="en-US" dirty="0" err="1"/>
                        <a:t>rs</a:t>
                      </a:r>
                      <a:r>
                        <a:rPr lang="en-US" dirty="0"/>
                        <a:t> </a:t>
                      </a:r>
                      <a:r>
                        <a:rPr lang="en-US" dirty="0" err="1"/>
                        <a:t>rt</a:t>
                      </a:r>
                      <a:r>
                        <a:rPr lang="en-US" dirty="0"/>
                        <a:t> </a:t>
                      </a:r>
                      <a:r>
                        <a:rPr lang="en-US" dirty="0" err="1"/>
                        <a:t>imm</a:t>
                      </a:r>
                      <a:endParaRPr lang="en-US" dirty="0"/>
                    </a:p>
                  </a:txBody>
                  <a:tcPr/>
                </a:tc>
                <a:tc>
                  <a:txBody>
                    <a:bodyPr/>
                    <a:lstStyle/>
                    <a:p>
                      <a:r>
                        <a:rPr lang="en-US" altLang="zh-CN" sz="1800" kern="1200" dirty="0">
                          <a:solidFill>
                            <a:schemeClr val="dk1"/>
                          </a:solidFill>
                          <a:effectLst/>
                          <a:latin typeface="+mn-lt"/>
                          <a:ea typeface="+mn-ea"/>
                          <a:cs typeface="+mn-cs"/>
                        </a:rPr>
                        <a:t>XORI </a:t>
                      </a:r>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rs</a:t>
                      </a:r>
                      <a:r>
                        <a:rPr lang="en-US" altLang="zh-CN" sz="1800" kern="1200" dirty="0">
                          <a:solidFill>
                            <a:schemeClr val="dk1"/>
                          </a:solidFill>
                          <a:effectLst/>
                          <a:latin typeface="+mn-lt"/>
                          <a:ea typeface="+mn-ea"/>
                          <a:cs typeface="+mn-cs"/>
                        </a:rPr>
                        <a:t>, immediate</a:t>
                      </a:r>
                      <a:r>
                        <a:rPr lang="zh-CN" altLang="zh-CN" dirty="0">
                          <a:effectLst/>
                        </a:rPr>
                        <a:t> </a:t>
                      </a:r>
                      <a:endParaRPr lang="en-US" dirty="0"/>
                    </a:p>
                  </a:txBody>
                  <a:tcPr/>
                </a:tc>
                <a:tc>
                  <a:txBody>
                    <a:bodyPr/>
                    <a:lstStyle/>
                    <a:p>
                      <a:r>
                        <a:rPr lang="en-US" altLang="zh-CN" sz="1800" kern="1200" dirty="0" err="1">
                          <a:solidFill>
                            <a:schemeClr val="dk1"/>
                          </a:solidFill>
                          <a:effectLst/>
                          <a:latin typeface="+mn-lt"/>
                          <a:ea typeface="+mn-ea"/>
                          <a:cs typeface="+mn-cs"/>
                        </a:rPr>
                        <a:t>rt</a:t>
                      </a:r>
                      <a:r>
                        <a:rPr lang="en-US" altLang="zh-CN" sz="1800" kern="1200" dirty="0">
                          <a:solidFill>
                            <a:schemeClr val="dk1"/>
                          </a:solidFill>
                          <a:effectLst/>
                          <a:latin typeface="+mn-lt"/>
                          <a:ea typeface="+mn-ea"/>
                          <a:cs typeface="+mn-cs"/>
                        </a:rPr>
                        <a:t> </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 </a:t>
                      </a:r>
                      <a:r>
                        <a:rPr lang="en-US" altLang="zh-CN" sz="1800" kern="1200" dirty="0" err="1">
                          <a:solidFill>
                            <a:schemeClr val="dk1"/>
                          </a:solidFill>
                          <a:effectLst/>
                          <a:latin typeface="+mn-lt"/>
                          <a:ea typeface="+mn-ea"/>
                          <a:cs typeface="+mn-cs"/>
                        </a:rPr>
                        <a:t>rs</a:t>
                      </a:r>
                      <a:r>
                        <a:rPr lang="en-US" altLang="zh-CN" sz="1800" kern="1200" dirty="0">
                          <a:solidFill>
                            <a:schemeClr val="dk1"/>
                          </a:solidFill>
                          <a:effectLst/>
                          <a:latin typeface="+mn-lt"/>
                          <a:ea typeface="+mn-ea"/>
                          <a:cs typeface="+mn-cs"/>
                        </a:rPr>
                        <a:t> XOR immediate</a:t>
                      </a:r>
                      <a:r>
                        <a:rPr lang="zh-CN" altLang="zh-CN" dirty="0">
                          <a:effectLst/>
                        </a:rPr>
                        <a:t> </a:t>
                      </a:r>
                      <a:endParaRPr lang="en-US" dirty="0"/>
                    </a:p>
                  </a:txBody>
                  <a:tcPr/>
                </a:tc>
                <a:extLst>
                  <a:ext uri="{0D108BD9-81ED-4DB2-BD59-A6C34878D82A}">
                    <a16:rowId xmlns:a16="http://schemas.microsoft.com/office/drawing/2014/main" val="1545581716"/>
                  </a:ext>
                </a:extLst>
              </a:tr>
            </a:tbl>
          </a:graphicData>
        </a:graphic>
      </p:graphicFrame>
      <p:sp>
        <p:nvSpPr>
          <p:cNvPr id="4" name="Slide Number Placeholder 3">
            <a:extLst>
              <a:ext uri="{FF2B5EF4-FFF2-40B4-BE49-F238E27FC236}">
                <a16:creationId xmlns:a16="http://schemas.microsoft.com/office/drawing/2014/main" id="{14FFD71F-9375-004E-BF0C-0A1128E1BF48}"/>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29</a:t>
            </a:fld>
            <a:endParaRPr lang="zh-CN" altLang="en-US">
              <a:solidFill>
                <a:srgbClr val="1F497D"/>
              </a:solidFill>
            </a:endParaRPr>
          </a:p>
        </p:txBody>
      </p:sp>
    </p:spTree>
    <p:extLst>
      <p:ext uri="{BB962C8B-B14F-4D97-AF65-F5344CB8AC3E}">
        <p14:creationId xmlns:p14="http://schemas.microsoft.com/office/powerpoint/2010/main" val="1798046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图灵和图灵机</a:t>
            </a:r>
            <a:endParaRPr lang="en-US" dirty="0"/>
          </a:p>
        </p:txBody>
      </p:sp>
      <p:pic>
        <p:nvPicPr>
          <p:cNvPr id="5" name="Content Placeholder 4"/>
          <p:cNvPicPr>
            <a:picLocks noGrp="1" noChangeAspect="1"/>
          </p:cNvPicPr>
          <p:nvPr>
            <p:ph idx="1"/>
          </p:nvPr>
        </p:nvPicPr>
        <p:blipFill>
          <a:blip r:embed="rId2"/>
          <a:stretch>
            <a:fillRect/>
          </a:stretch>
        </p:blipFill>
        <p:spPr>
          <a:xfrm>
            <a:off x="755576" y="2132856"/>
            <a:ext cx="4580617" cy="2544787"/>
          </a:xfrm>
          <a:prstGeom prst="rect">
            <a:avLst/>
          </a:prstGeom>
        </p:spPr>
      </p:pic>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a:t>
            </a:fld>
            <a:endParaRPr lang="zh-CN" altLang="en-US">
              <a:solidFill>
                <a:srgbClr val="1F497D"/>
              </a:solidFill>
            </a:endParaRPr>
          </a:p>
        </p:txBody>
      </p:sp>
      <p:pic>
        <p:nvPicPr>
          <p:cNvPr id="6" name="Picture 5"/>
          <p:cNvPicPr>
            <a:picLocks noChangeAspect="1"/>
          </p:cNvPicPr>
          <p:nvPr/>
        </p:nvPicPr>
        <p:blipFill>
          <a:blip r:embed="rId3"/>
          <a:stretch>
            <a:fillRect/>
          </a:stretch>
        </p:blipFill>
        <p:spPr>
          <a:xfrm>
            <a:off x="5568941" y="1455489"/>
            <a:ext cx="3117859" cy="3899520"/>
          </a:xfrm>
          <a:prstGeom prst="rect">
            <a:avLst/>
          </a:prstGeom>
        </p:spPr>
      </p:pic>
      <p:sp>
        <p:nvSpPr>
          <p:cNvPr id="7" name="TextBox 6"/>
          <p:cNvSpPr txBox="1"/>
          <p:nvPr/>
        </p:nvSpPr>
        <p:spPr>
          <a:xfrm>
            <a:off x="1907704" y="5344333"/>
            <a:ext cx="1598258" cy="646331"/>
          </a:xfrm>
          <a:prstGeom prst="rect">
            <a:avLst/>
          </a:prstGeom>
          <a:noFill/>
        </p:spPr>
        <p:txBody>
          <a:bodyPr wrap="none" rtlCol="0">
            <a:spAutoFit/>
          </a:bodyPr>
          <a:lstStyle/>
          <a:p>
            <a:pPr algn="ctr"/>
            <a:r>
              <a:rPr lang="en-US" altLang="zh-CN" dirty="0"/>
              <a:t>Turing</a:t>
            </a:r>
            <a:r>
              <a:rPr lang="zh-CN" altLang="en-US" dirty="0"/>
              <a:t> </a:t>
            </a:r>
            <a:r>
              <a:rPr lang="en-US" altLang="zh-CN" dirty="0"/>
              <a:t>Machine</a:t>
            </a:r>
          </a:p>
          <a:p>
            <a:pPr algn="ctr"/>
            <a:r>
              <a:rPr lang="en-US" altLang="zh-CN" dirty="0"/>
              <a:t>1937</a:t>
            </a:r>
            <a:endParaRPr lang="en-US" dirty="0"/>
          </a:p>
        </p:txBody>
      </p:sp>
      <p:sp>
        <p:nvSpPr>
          <p:cNvPr id="8" name="TextBox 7"/>
          <p:cNvSpPr txBox="1"/>
          <p:nvPr/>
        </p:nvSpPr>
        <p:spPr>
          <a:xfrm>
            <a:off x="6156176" y="5517232"/>
            <a:ext cx="1216743" cy="369332"/>
          </a:xfrm>
          <a:prstGeom prst="rect">
            <a:avLst/>
          </a:prstGeom>
          <a:noFill/>
        </p:spPr>
        <p:txBody>
          <a:bodyPr wrap="none" rtlCol="0">
            <a:spAutoFit/>
          </a:bodyPr>
          <a:lstStyle/>
          <a:p>
            <a:r>
              <a:rPr lang="en-US" altLang="zh-CN" dirty="0"/>
              <a:t>Alan</a:t>
            </a:r>
            <a:r>
              <a:rPr lang="zh-CN" altLang="en-US" dirty="0"/>
              <a:t> </a:t>
            </a:r>
            <a:r>
              <a:rPr lang="en-US" altLang="zh-CN" dirty="0"/>
              <a:t>Turing</a:t>
            </a:r>
            <a:endParaRPr lang="en-US" dirty="0"/>
          </a:p>
        </p:txBody>
      </p:sp>
    </p:spTree>
    <p:extLst>
      <p:ext uri="{BB962C8B-B14F-4D97-AF65-F5344CB8AC3E}">
        <p14:creationId xmlns:p14="http://schemas.microsoft.com/office/powerpoint/2010/main" val="3655719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FF669-9A6E-8D4C-90BD-7A24CA88E9CA}"/>
              </a:ext>
            </a:extLst>
          </p:cNvPr>
          <p:cNvSpPr>
            <a:spLocks noGrp="1"/>
          </p:cNvSpPr>
          <p:nvPr>
            <p:ph type="title"/>
          </p:nvPr>
        </p:nvSpPr>
        <p:spPr>
          <a:xfrm>
            <a:off x="457200" y="-27384"/>
            <a:ext cx="8229600" cy="990600"/>
          </a:xfrm>
        </p:spPr>
        <p:txBody>
          <a:bodyPr/>
          <a:lstStyle/>
          <a:p>
            <a:r>
              <a:rPr lang="en-US" dirty="0" err="1"/>
              <a:t>Thin</a:t>
            </a:r>
            <a:r>
              <a:rPr lang="en-US" altLang="zh-CN" dirty="0" err="1"/>
              <a:t>PAD</a:t>
            </a:r>
            <a:r>
              <a:rPr lang="zh-CN" altLang="en-US" dirty="0"/>
              <a:t> </a:t>
            </a:r>
            <a:r>
              <a:rPr lang="en-US" altLang="zh-CN" dirty="0"/>
              <a:t>MIPS</a:t>
            </a:r>
            <a:r>
              <a:rPr lang="zh-CN" altLang="en-US" dirty="0"/>
              <a:t>指令系统</a:t>
            </a:r>
            <a:r>
              <a:rPr lang="en-US" altLang="zh-CN" dirty="0"/>
              <a:t>(3)</a:t>
            </a:r>
            <a:endParaRPr lang="en-US" dirty="0"/>
          </a:p>
        </p:txBody>
      </p:sp>
      <p:graphicFrame>
        <p:nvGraphicFramePr>
          <p:cNvPr id="6" name="Content Placeholder 5">
            <a:extLst>
              <a:ext uri="{FF2B5EF4-FFF2-40B4-BE49-F238E27FC236}">
                <a16:creationId xmlns:a16="http://schemas.microsoft.com/office/drawing/2014/main" id="{D0CC50A1-8713-734A-9A2C-176CB0C32887}"/>
              </a:ext>
            </a:extLst>
          </p:cNvPr>
          <p:cNvGraphicFramePr>
            <a:graphicFrameLocks noGrp="1"/>
          </p:cNvGraphicFramePr>
          <p:nvPr>
            <p:ph idx="1"/>
            <p:extLst>
              <p:ext uri="{D42A27DB-BD31-4B8C-83A1-F6EECF244321}">
                <p14:modId xmlns:p14="http://schemas.microsoft.com/office/powerpoint/2010/main" val="3660206472"/>
              </p:ext>
            </p:extLst>
          </p:nvPr>
        </p:nvGraphicFramePr>
        <p:xfrm>
          <a:off x="179512" y="1113616"/>
          <a:ext cx="8856984" cy="5699760"/>
        </p:xfrm>
        <a:graphic>
          <a:graphicData uri="http://schemas.openxmlformats.org/drawingml/2006/table">
            <a:tbl>
              <a:tblPr firstRow="1" bandRow="1">
                <a:tableStyleId>{5C22544A-7EE6-4342-B048-85BDC9FD1C3A}</a:tableStyleId>
              </a:tblPr>
              <a:tblGrid>
                <a:gridCol w="3168352">
                  <a:extLst>
                    <a:ext uri="{9D8B030D-6E8A-4147-A177-3AD203B41FA5}">
                      <a16:colId xmlns:a16="http://schemas.microsoft.com/office/drawing/2014/main" val="404757864"/>
                    </a:ext>
                  </a:extLst>
                </a:gridCol>
                <a:gridCol w="2448272">
                  <a:extLst>
                    <a:ext uri="{9D8B030D-6E8A-4147-A177-3AD203B41FA5}">
                      <a16:colId xmlns:a16="http://schemas.microsoft.com/office/drawing/2014/main" val="1486066868"/>
                    </a:ext>
                  </a:extLst>
                </a:gridCol>
                <a:gridCol w="3240360">
                  <a:extLst>
                    <a:ext uri="{9D8B030D-6E8A-4147-A177-3AD203B41FA5}">
                      <a16:colId xmlns:a16="http://schemas.microsoft.com/office/drawing/2014/main" val="4160706430"/>
                    </a:ext>
                  </a:extLst>
                </a:gridCol>
              </a:tblGrid>
              <a:tr h="373882">
                <a:tc>
                  <a:txBody>
                    <a:bodyPr/>
                    <a:lstStyle/>
                    <a:p>
                      <a:r>
                        <a:rPr lang="zh-CN" altLang="en-US" sz="2000" dirty="0"/>
                        <a:t>指令格式</a:t>
                      </a:r>
                      <a:endParaRPr lang="en-US" sz="2000" dirty="0"/>
                    </a:p>
                  </a:txBody>
                  <a:tcPr/>
                </a:tc>
                <a:tc>
                  <a:txBody>
                    <a:bodyPr/>
                    <a:lstStyle/>
                    <a:p>
                      <a:r>
                        <a:rPr lang="zh-CN" altLang="en-US" sz="2000" dirty="0"/>
                        <a:t>汇编语句</a:t>
                      </a:r>
                      <a:endParaRPr lang="en-US" sz="2000" dirty="0"/>
                    </a:p>
                  </a:txBody>
                  <a:tcPr/>
                </a:tc>
                <a:tc>
                  <a:txBody>
                    <a:bodyPr/>
                    <a:lstStyle/>
                    <a:p>
                      <a:r>
                        <a:rPr lang="zh-CN" altLang="en-US" sz="2000" dirty="0"/>
                        <a:t>功能说明</a:t>
                      </a:r>
                      <a:endParaRPr lang="en-US" sz="2000" dirty="0"/>
                    </a:p>
                  </a:txBody>
                  <a:tcPr/>
                </a:tc>
                <a:extLst>
                  <a:ext uri="{0D108BD9-81ED-4DB2-BD59-A6C34878D82A}">
                    <a16:rowId xmlns:a16="http://schemas.microsoft.com/office/drawing/2014/main" val="4184916633"/>
                  </a:ext>
                </a:extLst>
              </a:tr>
              <a:tr h="661484">
                <a:tc>
                  <a:txBody>
                    <a:bodyPr/>
                    <a:lstStyle/>
                    <a:p>
                      <a:r>
                        <a:rPr lang="en-US" sz="2000" dirty="0"/>
                        <a:t>010000 1 000 0000 0000 0000 0000 011000</a:t>
                      </a:r>
                    </a:p>
                  </a:txBody>
                  <a:tcPr/>
                </a:tc>
                <a:tc>
                  <a:txBody>
                    <a:bodyPr/>
                    <a:lstStyle/>
                    <a:p>
                      <a:r>
                        <a:rPr lang="en-US" sz="2000" dirty="0"/>
                        <a:t>ERET</a:t>
                      </a:r>
                    </a:p>
                  </a:txBody>
                  <a:tcPr/>
                </a:tc>
                <a:tc>
                  <a:txBody>
                    <a:bodyPr/>
                    <a:lstStyle/>
                    <a:p>
                      <a:r>
                        <a:rPr lang="en-US" sz="2000" dirty="0"/>
                        <a:t>Exception Return</a:t>
                      </a:r>
                    </a:p>
                  </a:txBody>
                  <a:tcPr/>
                </a:tc>
                <a:extLst>
                  <a:ext uri="{0D108BD9-81ED-4DB2-BD59-A6C34878D82A}">
                    <a16:rowId xmlns:a16="http://schemas.microsoft.com/office/drawing/2014/main" val="541783912"/>
                  </a:ext>
                </a:extLst>
              </a:tr>
              <a:tr h="661484">
                <a:tc>
                  <a:txBody>
                    <a:bodyPr/>
                    <a:lstStyle/>
                    <a:p>
                      <a:r>
                        <a:rPr lang="en-US" sz="2000" dirty="0"/>
                        <a:t>010000 00000 </a:t>
                      </a:r>
                      <a:r>
                        <a:rPr lang="en-US" sz="2000" dirty="0" err="1"/>
                        <a:t>rt</a:t>
                      </a:r>
                      <a:r>
                        <a:rPr lang="en-US" sz="2000" dirty="0"/>
                        <a:t> </a:t>
                      </a:r>
                      <a:r>
                        <a:rPr lang="en-US" sz="2000" dirty="0" err="1"/>
                        <a:t>rd</a:t>
                      </a:r>
                      <a:r>
                        <a:rPr lang="en-US" sz="2000" dirty="0"/>
                        <a:t> 00000000 </a:t>
                      </a:r>
                      <a:r>
                        <a:rPr lang="en-US" sz="2000" dirty="0" err="1"/>
                        <a:t>sel</a:t>
                      </a:r>
                      <a:endParaRPr lang="en-US" sz="2000" dirty="0"/>
                    </a:p>
                  </a:txBody>
                  <a:tcPr/>
                </a:tc>
                <a:tc>
                  <a:txBody>
                    <a:bodyPr/>
                    <a:lstStyle/>
                    <a:p>
                      <a:r>
                        <a:rPr lang="en-US" altLang="zh-CN" sz="2000" kern="1200" dirty="0">
                          <a:solidFill>
                            <a:schemeClr val="dk1"/>
                          </a:solidFill>
                          <a:effectLst/>
                          <a:latin typeface="+mn-lt"/>
                          <a:ea typeface="+mn-ea"/>
                          <a:cs typeface="+mn-cs"/>
                        </a:rPr>
                        <a:t>MFC0 </a:t>
                      </a:r>
                      <a:r>
                        <a:rPr lang="en-US" altLang="zh-CN" sz="2000" kern="1200" dirty="0" err="1">
                          <a:solidFill>
                            <a:schemeClr val="dk1"/>
                          </a:solidFill>
                          <a:effectLst/>
                          <a:latin typeface="+mn-lt"/>
                          <a:ea typeface="+mn-ea"/>
                          <a:cs typeface="+mn-cs"/>
                        </a:rPr>
                        <a:t>rt</a:t>
                      </a:r>
                      <a:r>
                        <a:rPr lang="en-US" altLang="zh-CN" sz="2000" kern="1200" dirty="0">
                          <a:solidFill>
                            <a:schemeClr val="dk1"/>
                          </a:solidFill>
                          <a:effectLst/>
                          <a:latin typeface="+mn-lt"/>
                          <a:ea typeface="+mn-ea"/>
                          <a:cs typeface="+mn-cs"/>
                        </a:rPr>
                        <a:t>, </a:t>
                      </a:r>
                      <a:r>
                        <a:rPr lang="en-US" altLang="zh-CN" sz="2000" kern="1200" dirty="0" err="1">
                          <a:solidFill>
                            <a:schemeClr val="dk1"/>
                          </a:solidFill>
                          <a:effectLst/>
                          <a:latin typeface="+mn-lt"/>
                          <a:ea typeface="+mn-ea"/>
                          <a:cs typeface="+mn-cs"/>
                        </a:rPr>
                        <a:t>rd</a:t>
                      </a:r>
                      <a:endParaRPr lang="zh-CN" altLang="zh-CN" sz="2000" kern="1200" dirty="0">
                        <a:solidFill>
                          <a:schemeClr val="dk1"/>
                        </a:solidFill>
                        <a:effectLst/>
                        <a:latin typeface="+mn-lt"/>
                        <a:ea typeface="+mn-ea"/>
                        <a:cs typeface="+mn-cs"/>
                      </a:endParaRPr>
                    </a:p>
                    <a:p>
                      <a:r>
                        <a:rPr lang="en-US" altLang="zh-CN" sz="2000" kern="1200" dirty="0">
                          <a:solidFill>
                            <a:schemeClr val="dk1"/>
                          </a:solidFill>
                          <a:effectLst/>
                          <a:latin typeface="+mn-lt"/>
                          <a:ea typeface="+mn-ea"/>
                          <a:cs typeface="+mn-cs"/>
                        </a:rPr>
                        <a:t>MFC0 </a:t>
                      </a:r>
                      <a:r>
                        <a:rPr lang="en-US" altLang="zh-CN" sz="2000" kern="1200" dirty="0" err="1">
                          <a:solidFill>
                            <a:schemeClr val="dk1"/>
                          </a:solidFill>
                          <a:effectLst/>
                          <a:latin typeface="+mn-lt"/>
                          <a:ea typeface="+mn-ea"/>
                          <a:cs typeface="+mn-cs"/>
                        </a:rPr>
                        <a:t>rt</a:t>
                      </a:r>
                      <a:r>
                        <a:rPr lang="en-US" altLang="zh-CN" sz="2000" kern="1200" dirty="0">
                          <a:solidFill>
                            <a:schemeClr val="dk1"/>
                          </a:solidFill>
                          <a:effectLst/>
                          <a:latin typeface="+mn-lt"/>
                          <a:ea typeface="+mn-ea"/>
                          <a:cs typeface="+mn-cs"/>
                        </a:rPr>
                        <a:t>, </a:t>
                      </a:r>
                      <a:r>
                        <a:rPr lang="en-US" altLang="zh-CN" sz="2000" kern="1200" dirty="0" err="1">
                          <a:solidFill>
                            <a:schemeClr val="dk1"/>
                          </a:solidFill>
                          <a:effectLst/>
                          <a:latin typeface="+mn-lt"/>
                          <a:ea typeface="+mn-ea"/>
                          <a:cs typeface="+mn-cs"/>
                        </a:rPr>
                        <a:t>rd</a:t>
                      </a:r>
                      <a:r>
                        <a:rPr lang="en-US" altLang="zh-CN" sz="2000" kern="1200" dirty="0">
                          <a:solidFill>
                            <a:schemeClr val="dk1"/>
                          </a:solidFill>
                          <a:effectLst/>
                          <a:latin typeface="+mn-lt"/>
                          <a:ea typeface="+mn-ea"/>
                          <a:cs typeface="+mn-cs"/>
                        </a:rPr>
                        <a:t>, </a:t>
                      </a:r>
                      <a:r>
                        <a:rPr lang="en-US" altLang="zh-CN" sz="2000" kern="1200" dirty="0" err="1">
                          <a:solidFill>
                            <a:schemeClr val="dk1"/>
                          </a:solidFill>
                          <a:effectLst/>
                          <a:latin typeface="+mn-lt"/>
                          <a:ea typeface="+mn-ea"/>
                          <a:cs typeface="+mn-cs"/>
                        </a:rPr>
                        <a:t>sel</a:t>
                      </a:r>
                      <a:r>
                        <a:rPr lang="zh-CN" altLang="zh-CN" sz="2000" dirty="0">
                          <a:effectLst/>
                        </a:rPr>
                        <a:t> </a:t>
                      </a:r>
                      <a:endParaRPr lang="en-US" sz="2000" dirty="0"/>
                    </a:p>
                  </a:txBody>
                  <a:tcPr/>
                </a:tc>
                <a:tc>
                  <a:txBody>
                    <a:bodyPr/>
                    <a:lstStyle/>
                    <a:p>
                      <a:r>
                        <a:rPr lang="en-US" altLang="zh-CN" sz="2000" kern="1200" dirty="0">
                          <a:solidFill>
                            <a:schemeClr val="dk1"/>
                          </a:solidFill>
                          <a:effectLst/>
                          <a:latin typeface="+mn-lt"/>
                          <a:ea typeface="+mn-ea"/>
                          <a:cs typeface="+mn-cs"/>
                        </a:rPr>
                        <a:t>GPR[</a:t>
                      </a:r>
                      <a:r>
                        <a:rPr lang="en-US" altLang="zh-CN" sz="2000" kern="1200" dirty="0" err="1">
                          <a:solidFill>
                            <a:schemeClr val="dk1"/>
                          </a:solidFill>
                          <a:effectLst/>
                          <a:latin typeface="+mn-lt"/>
                          <a:ea typeface="+mn-ea"/>
                          <a:cs typeface="+mn-cs"/>
                        </a:rPr>
                        <a:t>rt</a:t>
                      </a:r>
                      <a:r>
                        <a:rPr lang="en-US" altLang="zh-CN" sz="2000" kern="1200" dirty="0">
                          <a:solidFill>
                            <a:schemeClr val="dk1"/>
                          </a:solidFill>
                          <a:effectLst/>
                          <a:latin typeface="+mn-lt"/>
                          <a:ea typeface="+mn-ea"/>
                          <a:cs typeface="+mn-cs"/>
                        </a:rPr>
                        <a:t>] </a:t>
                      </a:r>
                      <a:r>
                        <a:rPr lang="zh-CN" altLang="zh-CN" sz="2000" kern="1200" dirty="0">
                          <a:solidFill>
                            <a:schemeClr val="dk1"/>
                          </a:solidFill>
                          <a:effectLst/>
                          <a:latin typeface="+mn-lt"/>
                          <a:ea typeface="+mn-ea"/>
                          <a:cs typeface="+mn-cs"/>
                        </a:rPr>
                        <a:t>←</a:t>
                      </a:r>
                      <a:r>
                        <a:rPr lang="en-US" altLang="zh-CN" sz="2000" kern="1200" dirty="0">
                          <a:solidFill>
                            <a:schemeClr val="dk1"/>
                          </a:solidFill>
                          <a:effectLst/>
                          <a:latin typeface="+mn-lt"/>
                          <a:ea typeface="+mn-ea"/>
                          <a:cs typeface="+mn-cs"/>
                        </a:rPr>
                        <a:t> CPR[0,rd,sel]</a:t>
                      </a:r>
                      <a:r>
                        <a:rPr lang="zh-CN" altLang="zh-CN" sz="2000" dirty="0">
                          <a:effectLst/>
                        </a:rPr>
                        <a:t> </a:t>
                      </a:r>
                      <a:endParaRPr lang="en-US" sz="2000" dirty="0"/>
                    </a:p>
                  </a:txBody>
                  <a:tcPr/>
                </a:tc>
                <a:extLst>
                  <a:ext uri="{0D108BD9-81ED-4DB2-BD59-A6C34878D82A}">
                    <a16:rowId xmlns:a16="http://schemas.microsoft.com/office/drawing/2014/main" val="1601081060"/>
                  </a:ext>
                </a:extLst>
              </a:tr>
              <a:tr h="661484">
                <a:tc>
                  <a:txBody>
                    <a:bodyPr/>
                    <a:lstStyle/>
                    <a:p>
                      <a:r>
                        <a:rPr lang="en-US" sz="2000" dirty="0"/>
                        <a:t>010000 00100 </a:t>
                      </a:r>
                      <a:r>
                        <a:rPr lang="en-US" sz="2000" dirty="0" err="1"/>
                        <a:t>rt</a:t>
                      </a:r>
                      <a:r>
                        <a:rPr lang="en-US" sz="2000" dirty="0"/>
                        <a:t> </a:t>
                      </a:r>
                      <a:r>
                        <a:rPr lang="en-US" sz="2000" dirty="0" err="1"/>
                        <a:t>rd</a:t>
                      </a:r>
                      <a:r>
                        <a:rPr lang="en-US" sz="2000" dirty="0"/>
                        <a:t> 0000 000 </a:t>
                      </a:r>
                      <a:r>
                        <a:rPr lang="en-US" sz="2000" dirty="0" err="1"/>
                        <a:t>sel</a:t>
                      </a:r>
                      <a:endParaRPr lang="en-US" sz="2000" dirty="0"/>
                    </a:p>
                  </a:txBody>
                  <a:tcPr/>
                </a:tc>
                <a:tc>
                  <a:txBody>
                    <a:bodyPr/>
                    <a:lstStyle/>
                    <a:p>
                      <a:r>
                        <a:rPr lang="en-US" altLang="zh-CN" sz="2000" kern="1200" dirty="0">
                          <a:solidFill>
                            <a:schemeClr val="dk1"/>
                          </a:solidFill>
                          <a:effectLst/>
                          <a:latin typeface="+mn-lt"/>
                          <a:ea typeface="+mn-ea"/>
                          <a:cs typeface="+mn-cs"/>
                        </a:rPr>
                        <a:t>MTC0 </a:t>
                      </a:r>
                      <a:r>
                        <a:rPr lang="en-US" altLang="zh-CN" sz="2000" kern="1200" dirty="0" err="1">
                          <a:solidFill>
                            <a:schemeClr val="dk1"/>
                          </a:solidFill>
                          <a:effectLst/>
                          <a:latin typeface="+mn-lt"/>
                          <a:ea typeface="+mn-ea"/>
                          <a:cs typeface="+mn-cs"/>
                        </a:rPr>
                        <a:t>rt</a:t>
                      </a:r>
                      <a:r>
                        <a:rPr lang="en-US" altLang="zh-CN" sz="2000" kern="1200" dirty="0">
                          <a:solidFill>
                            <a:schemeClr val="dk1"/>
                          </a:solidFill>
                          <a:effectLst/>
                          <a:latin typeface="+mn-lt"/>
                          <a:ea typeface="+mn-ea"/>
                          <a:cs typeface="+mn-cs"/>
                        </a:rPr>
                        <a:t>, </a:t>
                      </a:r>
                      <a:r>
                        <a:rPr lang="en-US" altLang="zh-CN" sz="2000" kern="1200" dirty="0" err="1">
                          <a:solidFill>
                            <a:schemeClr val="dk1"/>
                          </a:solidFill>
                          <a:effectLst/>
                          <a:latin typeface="+mn-lt"/>
                          <a:ea typeface="+mn-ea"/>
                          <a:cs typeface="+mn-cs"/>
                        </a:rPr>
                        <a:t>rd</a:t>
                      </a:r>
                      <a:endParaRPr lang="zh-CN" altLang="zh-CN" sz="2000" kern="1200" dirty="0">
                        <a:solidFill>
                          <a:schemeClr val="dk1"/>
                        </a:solidFill>
                        <a:effectLst/>
                        <a:latin typeface="+mn-lt"/>
                        <a:ea typeface="+mn-ea"/>
                        <a:cs typeface="+mn-cs"/>
                      </a:endParaRPr>
                    </a:p>
                    <a:p>
                      <a:r>
                        <a:rPr lang="en-US" altLang="zh-CN" sz="2000" kern="1200" dirty="0">
                          <a:solidFill>
                            <a:schemeClr val="dk1"/>
                          </a:solidFill>
                          <a:effectLst/>
                          <a:latin typeface="+mn-lt"/>
                          <a:ea typeface="+mn-ea"/>
                          <a:cs typeface="+mn-cs"/>
                        </a:rPr>
                        <a:t>MTC0 </a:t>
                      </a:r>
                      <a:r>
                        <a:rPr lang="en-US" altLang="zh-CN" sz="2000" kern="1200" dirty="0" err="1">
                          <a:solidFill>
                            <a:schemeClr val="dk1"/>
                          </a:solidFill>
                          <a:effectLst/>
                          <a:latin typeface="+mn-lt"/>
                          <a:ea typeface="+mn-ea"/>
                          <a:cs typeface="+mn-cs"/>
                        </a:rPr>
                        <a:t>rt</a:t>
                      </a:r>
                      <a:r>
                        <a:rPr lang="en-US" altLang="zh-CN" sz="2000" kern="1200" dirty="0">
                          <a:solidFill>
                            <a:schemeClr val="dk1"/>
                          </a:solidFill>
                          <a:effectLst/>
                          <a:latin typeface="+mn-lt"/>
                          <a:ea typeface="+mn-ea"/>
                          <a:cs typeface="+mn-cs"/>
                        </a:rPr>
                        <a:t>, </a:t>
                      </a:r>
                      <a:r>
                        <a:rPr lang="en-US" altLang="zh-CN" sz="2000" kern="1200" dirty="0" err="1">
                          <a:solidFill>
                            <a:schemeClr val="dk1"/>
                          </a:solidFill>
                          <a:effectLst/>
                          <a:latin typeface="+mn-lt"/>
                          <a:ea typeface="+mn-ea"/>
                          <a:cs typeface="+mn-cs"/>
                        </a:rPr>
                        <a:t>rd</a:t>
                      </a:r>
                      <a:r>
                        <a:rPr lang="en-US" altLang="zh-CN" sz="2000" kern="1200" dirty="0">
                          <a:solidFill>
                            <a:schemeClr val="dk1"/>
                          </a:solidFill>
                          <a:effectLst/>
                          <a:latin typeface="+mn-lt"/>
                          <a:ea typeface="+mn-ea"/>
                          <a:cs typeface="+mn-cs"/>
                        </a:rPr>
                        <a:t>, </a:t>
                      </a:r>
                      <a:r>
                        <a:rPr lang="en-US" altLang="zh-CN" sz="2000" kern="1200" dirty="0" err="1">
                          <a:solidFill>
                            <a:schemeClr val="dk1"/>
                          </a:solidFill>
                          <a:effectLst/>
                          <a:latin typeface="+mn-lt"/>
                          <a:ea typeface="+mn-ea"/>
                          <a:cs typeface="+mn-cs"/>
                        </a:rPr>
                        <a:t>sel</a:t>
                      </a:r>
                      <a:r>
                        <a:rPr lang="zh-CN" altLang="zh-CN" sz="2000" dirty="0">
                          <a:effectLst/>
                        </a:rPr>
                        <a:t> </a:t>
                      </a:r>
                      <a:endParaRPr lang="en-US" sz="2000" dirty="0"/>
                    </a:p>
                  </a:txBody>
                  <a:tcPr/>
                </a:tc>
                <a:tc>
                  <a:txBody>
                    <a:bodyPr/>
                    <a:lstStyle/>
                    <a:p>
                      <a:r>
                        <a:rPr lang="en-US" altLang="zh-CN" sz="2000" kern="1200" dirty="0">
                          <a:solidFill>
                            <a:schemeClr val="dk1"/>
                          </a:solidFill>
                          <a:effectLst/>
                          <a:latin typeface="+mn-lt"/>
                          <a:ea typeface="+mn-ea"/>
                          <a:cs typeface="+mn-cs"/>
                        </a:rPr>
                        <a:t>CPR[0, </a:t>
                      </a:r>
                      <a:r>
                        <a:rPr lang="en-US" altLang="zh-CN" sz="2000" kern="1200" dirty="0" err="1">
                          <a:solidFill>
                            <a:schemeClr val="dk1"/>
                          </a:solidFill>
                          <a:effectLst/>
                          <a:latin typeface="+mn-lt"/>
                          <a:ea typeface="+mn-ea"/>
                          <a:cs typeface="+mn-cs"/>
                        </a:rPr>
                        <a:t>rd</a:t>
                      </a:r>
                      <a:r>
                        <a:rPr lang="en-US" altLang="zh-CN" sz="2000" kern="1200" dirty="0">
                          <a:solidFill>
                            <a:schemeClr val="dk1"/>
                          </a:solidFill>
                          <a:effectLst/>
                          <a:latin typeface="+mn-lt"/>
                          <a:ea typeface="+mn-ea"/>
                          <a:cs typeface="+mn-cs"/>
                        </a:rPr>
                        <a:t>, </a:t>
                      </a:r>
                      <a:r>
                        <a:rPr lang="en-US" altLang="zh-CN" sz="2000" kern="1200" dirty="0" err="1">
                          <a:solidFill>
                            <a:schemeClr val="dk1"/>
                          </a:solidFill>
                          <a:effectLst/>
                          <a:latin typeface="+mn-lt"/>
                          <a:ea typeface="+mn-ea"/>
                          <a:cs typeface="+mn-cs"/>
                        </a:rPr>
                        <a:t>sel</a:t>
                      </a:r>
                      <a:r>
                        <a:rPr lang="en-US" altLang="zh-CN" sz="2000" kern="1200" dirty="0">
                          <a:solidFill>
                            <a:schemeClr val="dk1"/>
                          </a:solidFill>
                          <a:effectLst/>
                          <a:latin typeface="+mn-lt"/>
                          <a:ea typeface="+mn-ea"/>
                          <a:cs typeface="+mn-cs"/>
                        </a:rPr>
                        <a:t>] </a:t>
                      </a:r>
                      <a:r>
                        <a:rPr lang="zh-CN" altLang="zh-CN" sz="2000" kern="1200" dirty="0">
                          <a:solidFill>
                            <a:schemeClr val="dk1"/>
                          </a:solidFill>
                          <a:effectLst/>
                          <a:latin typeface="+mn-lt"/>
                          <a:ea typeface="+mn-ea"/>
                          <a:cs typeface="+mn-cs"/>
                        </a:rPr>
                        <a:t>←</a:t>
                      </a:r>
                      <a:r>
                        <a:rPr lang="en-US" altLang="zh-CN" sz="2000" kern="1200" dirty="0">
                          <a:solidFill>
                            <a:schemeClr val="dk1"/>
                          </a:solidFill>
                          <a:effectLst/>
                          <a:latin typeface="+mn-lt"/>
                          <a:ea typeface="+mn-ea"/>
                          <a:cs typeface="+mn-cs"/>
                        </a:rPr>
                        <a:t> GPR[</a:t>
                      </a:r>
                      <a:r>
                        <a:rPr lang="en-US" altLang="zh-CN" sz="2000" kern="1200" dirty="0" err="1">
                          <a:solidFill>
                            <a:schemeClr val="dk1"/>
                          </a:solidFill>
                          <a:effectLst/>
                          <a:latin typeface="+mn-lt"/>
                          <a:ea typeface="+mn-ea"/>
                          <a:cs typeface="+mn-cs"/>
                        </a:rPr>
                        <a:t>rt</a:t>
                      </a:r>
                      <a:r>
                        <a:rPr lang="en-US" altLang="zh-CN" sz="2000" kern="1200" dirty="0">
                          <a:solidFill>
                            <a:schemeClr val="dk1"/>
                          </a:solidFill>
                          <a:effectLst/>
                          <a:latin typeface="+mn-lt"/>
                          <a:ea typeface="+mn-ea"/>
                          <a:cs typeface="+mn-cs"/>
                        </a:rPr>
                        <a:t>]</a:t>
                      </a:r>
                      <a:r>
                        <a:rPr lang="zh-CN" altLang="zh-CN" sz="2000" dirty="0">
                          <a:effectLst/>
                        </a:rPr>
                        <a:t> </a:t>
                      </a:r>
                      <a:endParaRPr lang="en-US" sz="2000" dirty="0"/>
                    </a:p>
                  </a:txBody>
                  <a:tcPr/>
                </a:tc>
                <a:extLst>
                  <a:ext uri="{0D108BD9-81ED-4DB2-BD59-A6C34878D82A}">
                    <a16:rowId xmlns:a16="http://schemas.microsoft.com/office/drawing/2014/main" val="1101364638"/>
                  </a:ext>
                </a:extLst>
              </a:tr>
              <a:tr h="373882">
                <a:tc>
                  <a:txBody>
                    <a:bodyPr/>
                    <a:lstStyle/>
                    <a:p>
                      <a:r>
                        <a:rPr lang="en-US" sz="2000" dirty="0"/>
                        <a:t>000000 code 001100</a:t>
                      </a:r>
                    </a:p>
                  </a:txBody>
                  <a:tcPr/>
                </a:tc>
                <a:tc>
                  <a:txBody>
                    <a:bodyPr/>
                    <a:lstStyle/>
                    <a:p>
                      <a:r>
                        <a:rPr lang="en-US" sz="2000" dirty="0"/>
                        <a:t>SYSCALL</a:t>
                      </a:r>
                    </a:p>
                  </a:txBody>
                  <a:tcPr/>
                </a:tc>
                <a:tc>
                  <a:txBody>
                    <a:bodyPr/>
                    <a:lstStyle/>
                    <a:p>
                      <a:r>
                        <a:rPr lang="en-US" sz="2000" dirty="0"/>
                        <a:t>System call</a:t>
                      </a:r>
                    </a:p>
                  </a:txBody>
                  <a:tcPr/>
                </a:tc>
                <a:extLst>
                  <a:ext uri="{0D108BD9-81ED-4DB2-BD59-A6C34878D82A}">
                    <a16:rowId xmlns:a16="http://schemas.microsoft.com/office/drawing/2014/main" val="367988503"/>
                  </a:ext>
                </a:extLst>
              </a:tr>
              <a:tr h="661484">
                <a:tc>
                  <a:txBody>
                    <a:bodyPr/>
                    <a:lstStyle/>
                    <a:p>
                      <a:r>
                        <a:rPr lang="en-US" sz="2000" dirty="0"/>
                        <a:t>010000 1 000 0000 0000 0000 0000 001000</a:t>
                      </a:r>
                    </a:p>
                  </a:txBody>
                  <a:tcPr/>
                </a:tc>
                <a:tc>
                  <a:txBody>
                    <a:bodyPr/>
                    <a:lstStyle/>
                    <a:p>
                      <a:r>
                        <a:rPr lang="en-US" sz="2000" dirty="0"/>
                        <a:t>TLBP</a:t>
                      </a:r>
                    </a:p>
                  </a:txBody>
                  <a:tcPr/>
                </a:tc>
                <a:tc>
                  <a:txBody>
                    <a:bodyPr/>
                    <a:lstStyle/>
                    <a:p>
                      <a:r>
                        <a:rPr lang="en-US" sz="2000" dirty="0"/>
                        <a:t>TLB probe</a:t>
                      </a:r>
                    </a:p>
                  </a:txBody>
                  <a:tcPr/>
                </a:tc>
                <a:extLst>
                  <a:ext uri="{0D108BD9-81ED-4DB2-BD59-A6C34878D82A}">
                    <a16:rowId xmlns:a16="http://schemas.microsoft.com/office/drawing/2014/main" val="2393563858"/>
                  </a:ext>
                </a:extLst>
              </a:tr>
              <a:tr h="661484">
                <a:tc>
                  <a:txBody>
                    <a:bodyPr/>
                    <a:lstStyle/>
                    <a:p>
                      <a:r>
                        <a:rPr lang="en-US" altLang="zh-CN" sz="2000" dirty="0"/>
                        <a:t>010000</a:t>
                      </a:r>
                      <a:r>
                        <a:rPr lang="zh-CN" altLang="en-US" sz="2000" dirty="0"/>
                        <a:t> </a:t>
                      </a:r>
                      <a:r>
                        <a:rPr lang="en-US" altLang="zh-CN" sz="2000" dirty="0"/>
                        <a:t>1</a:t>
                      </a:r>
                      <a:r>
                        <a:rPr lang="zh-CN" altLang="en-US" sz="2000" dirty="0"/>
                        <a:t> </a:t>
                      </a:r>
                      <a:r>
                        <a:rPr lang="en-US" altLang="zh-CN" sz="2000" dirty="0"/>
                        <a:t>000</a:t>
                      </a:r>
                      <a:r>
                        <a:rPr lang="zh-CN" altLang="en-US" sz="2000" dirty="0"/>
                        <a:t> </a:t>
                      </a:r>
                      <a:r>
                        <a:rPr lang="en-US" altLang="zh-CN" sz="2000" dirty="0"/>
                        <a:t>0000</a:t>
                      </a:r>
                      <a:r>
                        <a:rPr lang="zh-CN" altLang="en-US" sz="2000" dirty="0"/>
                        <a:t> </a:t>
                      </a:r>
                      <a:r>
                        <a:rPr lang="en-US" altLang="zh-CN" sz="2000" dirty="0"/>
                        <a:t>0000</a:t>
                      </a:r>
                      <a:r>
                        <a:rPr lang="zh-CN" altLang="en-US" sz="2000" dirty="0"/>
                        <a:t> </a:t>
                      </a:r>
                      <a:r>
                        <a:rPr lang="en-US" altLang="zh-CN" sz="2000" dirty="0"/>
                        <a:t>0000</a:t>
                      </a:r>
                      <a:r>
                        <a:rPr lang="zh-CN" altLang="en-US" sz="2000" dirty="0"/>
                        <a:t> </a:t>
                      </a:r>
                      <a:r>
                        <a:rPr lang="en-US" altLang="zh-CN" sz="2000" dirty="0"/>
                        <a:t>0000</a:t>
                      </a:r>
                      <a:r>
                        <a:rPr lang="zh-CN" altLang="en-US" sz="2000" dirty="0"/>
                        <a:t> </a:t>
                      </a:r>
                      <a:r>
                        <a:rPr lang="en-US" altLang="zh-CN" sz="2000" dirty="0"/>
                        <a:t>000001</a:t>
                      </a:r>
                      <a:endParaRPr lang="en-US" sz="2000" dirty="0"/>
                    </a:p>
                  </a:txBody>
                  <a:tcPr/>
                </a:tc>
                <a:tc>
                  <a:txBody>
                    <a:bodyPr/>
                    <a:lstStyle/>
                    <a:p>
                      <a:r>
                        <a:rPr lang="en-US" altLang="zh-CN" sz="2000" dirty="0"/>
                        <a:t>TLBR</a:t>
                      </a:r>
                      <a:endParaRPr lang="en-US" sz="2000" dirty="0"/>
                    </a:p>
                  </a:txBody>
                  <a:tcPr/>
                </a:tc>
                <a:tc>
                  <a:txBody>
                    <a:bodyPr/>
                    <a:lstStyle/>
                    <a:p>
                      <a:r>
                        <a:rPr lang="en-US" altLang="zh-CN" sz="2000" dirty="0"/>
                        <a:t>TLB</a:t>
                      </a:r>
                      <a:r>
                        <a:rPr lang="zh-CN" altLang="en-US" sz="2000" dirty="0"/>
                        <a:t> </a:t>
                      </a:r>
                      <a:r>
                        <a:rPr lang="en-US" altLang="zh-CN" sz="2000" dirty="0"/>
                        <a:t>read</a:t>
                      </a:r>
                      <a:endParaRPr lang="en-US" sz="2000" dirty="0"/>
                    </a:p>
                  </a:txBody>
                  <a:tcPr/>
                </a:tc>
                <a:extLst>
                  <a:ext uri="{0D108BD9-81ED-4DB2-BD59-A6C34878D82A}">
                    <a16:rowId xmlns:a16="http://schemas.microsoft.com/office/drawing/2014/main" val="1987889166"/>
                  </a:ext>
                </a:extLst>
              </a:tr>
              <a:tr h="661484">
                <a:tc>
                  <a:txBody>
                    <a:bodyPr/>
                    <a:lstStyle/>
                    <a:p>
                      <a:r>
                        <a:rPr lang="en-US" altLang="zh-CN" sz="2000" dirty="0"/>
                        <a:t>010000</a:t>
                      </a:r>
                      <a:r>
                        <a:rPr lang="zh-CN" altLang="en-US" sz="2000" dirty="0"/>
                        <a:t> </a:t>
                      </a:r>
                      <a:r>
                        <a:rPr lang="en-US" altLang="zh-CN" sz="2000" dirty="0"/>
                        <a:t>1</a:t>
                      </a:r>
                      <a:r>
                        <a:rPr lang="zh-CN" altLang="en-US" sz="2000" dirty="0"/>
                        <a:t> </a:t>
                      </a:r>
                      <a:r>
                        <a:rPr lang="en-US" altLang="zh-CN" sz="2000" dirty="0"/>
                        <a:t>000</a:t>
                      </a:r>
                      <a:r>
                        <a:rPr lang="zh-CN" altLang="en-US" sz="2000" dirty="0"/>
                        <a:t> </a:t>
                      </a:r>
                      <a:r>
                        <a:rPr lang="en-US" altLang="zh-CN" sz="2000" dirty="0"/>
                        <a:t>0000</a:t>
                      </a:r>
                      <a:r>
                        <a:rPr lang="zh-CN" altLang="en-US" sz="2000" dirty="0"/>
                        <a:t> </a:t>
                      </a:r>
                      <a:r>
                        <a:rPr lang="en-US" altLang="zh-CN" sz="2000" dirty="0"/>
                        <a:t>0000</a:t>
                      </a:r>
                      <a:r>
                        <a:rPr lang="zh-CN" altLang="en-US" sz="2000" dirty="0"/>
                        <a:t> </a:t>
                      </a:r>
                      <a:r>
                        <a:rPr lang="en-US" altLang="zh-CN" sz="2000" dirty="0"/>
                        <a:t>0000</a:t>
                      </a:r>
                      <a:r>
                        <a:rPr lang="zh-CN" altLang="en-US" sz="2000" dirty="0"/>
                        <a:t> </a:t>
                      </a:r>
                      <a:r>
                        <a:rPr lang="en-US" altLang="zh-CN" sz="2000" dirty="0"/>
                        <a:t>0000</a:t>
                      </a:r>
                      <a:r>
                        <a:rPr lang="zh-CN" altLang="en-US" sz="2000" dirty="0"/>
                        <a:t> </a:t>
                      </a:r>
                      <a:r>
                        <a:rPr lang="en-US" altLang="zh-CN" sz="2000" dirty="0"/>
                        <a:t>000010</a:t>
                      </a:r>
                      <a:endParaRPr lang="en-US" sz="2000" dirty="0"/>
                    </a:p>
                  </a:txBody>
                  <a:tcPr/>
                </a:tc>
                <a:tc>
                  <a:txBody>
                    <a:bodyPr/>
                    <a:lstStyle/>
                    <a:p>
                      <a:r>
                        <a:rPr lang="en-US" altLang="zh-CN" sz="2000" dirty="0"/>
                        <a:t>TLBWI</a:t>
                      </a:r>
                      <a:endParaRPr lang="en-US" sz="2000" dirty="0"/>
                    </a:p>
                  </a:txBody>
                  <a:tcPr/>
                </a:tc>
                <a:tc>
                  <a:txBody>
                    <a:bodyPr/>
                    <a:lstStyle/>
                    <a:p>
                      <a:r>
                        <a:rPr lang="en-US" altLang="zh-CN" sz="2000" dirty="0"/>
                        <a:t>TLB</a:t>
                      </a:r>
                      <a:r>
                        <a:rPr lang="zh-CN" altLang="en-US" sz="2000" dirty="0"/>
                        <a:t> </a:t>
                      </a:r>
                      <a:r>
                        <a:rPr lang="en-US" altLang="zh-CN" sz="2000" dirty="0"/>
                        <a:t>write</a:t>
                      </a:r>
                      <a:r>
                        <a:rPr lang="zh-CN" altLang="en-US" sz="2000" dirty="0"/>
                        <a:t> </a:t>
                      </a:r>
                      <a:r>
                        <a:rPr lang="en-US" altLang="zh-CN" sz="2000" dirty="0"/>
                        <a:t>or</a:t>
                      </a:r>
                      <a:r>
                        <a:rPr lang="zh-CN" altLang="en-US" sz="2000" dirty="0"/>
                        <a:t> </a:t>
                      </a:r>
                      <a:r>
                        <a:rPr lang="en-US" altLang="zh-CN" sz="2000" dirty="0"/>
                        <a:t>invalid</a:t>
                      </a:r>
                      <a:endParaRPr lang="en-US" sz="2000" dirty="0"/>
                    </a:p>
                  </a:txBody>
                  <a:tcPr/>
                </a:tc>
                <a:extLst>
                  <a:ext uri="{0D108BD9-81ED-4DB2-BD59-A6C34878D82A}">
                    <a16:rowId xmlns:a16="http://schemas.microsoft.com/office/drawing/2014/main" val="2561931546"/>
                  </a:ext>
                </a:extLst>
              </a:tr>
              <a:tr h="661484">
                <a:tc>
                  <a:txBody>
                    <a:bodyPr/>
                    <a:lstStyle/>
                    <a:p>
                      <a:r>
                        <a:rPr lang="en-US" altLang="zh-CN" sz="2000" dirty="0"/>
                        <a:t>010000</a:t>
                      </a:r>
                      <a:r>
                        <a:rPr lang="zh-CN" altLang="en-US" sz="2000" dirty="0"/>
                        <a:t> </a:t>
                      </a:r>
                      <a:r>
                        <a:rPr lang="en-US" altLang="zh-CN" sz="2000" dirty="0"/>
                        <a:t>1</a:t>
                      </a:r>
                      <a:r>
                        <a:rPr lang="zh-CN" altLang="en-US" sz="2000" dirty="0"/>
                        <a:t> </a:t>
                      </a:r>
                      <a:r>
                        <a:rPr lang="en-US" altLang="zh-CN" sz="2000" dirty="0"/>
                        <a:t>000</a:t>
                      </a:r>
                      <a:r>
                        <a:rPr lang="zh-CN" altLang="en-US" sz="2000" dirty="0"/>
                        <a:t> </a:t>
                      </a:r>
                      <a:r>
                        <a:rPr lang="en-US" altLang="zh-CN" sz="2000" dirty="0"/>
                        <a:t>0000</a:t>
                      </a:r>
                      <a:r>
                        <a:rPr lang="zh-CN" altLang="en-US" sz="2000" dirty="0"/>
                        <a:t> </a:t>
                      </a:r>
                      <a:r>
                        <a:rPr lang="en-US" altLang="zh-CN" sz="2000" dirty="0"/>
                        <a:t>0000</a:t>
                      </a:r>
                      <a:r>
                        <a:rPr lang="zh-CN" altLang="en-US" sz="2000" dirty="0"/>
                        <a:t> </a:t>
                      </a:r>
                      <a:r>
                        <a:rPr lang="en-US" altLang="zh-CN" sz="2000" dirty="0"/>
                        <a:t>0000</a:t>
                      </a:r>
                      <a:r>
                        <a:rPr lang="zh-CN" altLang="en-US" sz="2000" dirty="0"/>
                        <a:t> </a:t>
                      </a:r>
                      <a:r>
                        <a:rPr lang="en-US" altLang="zh-CN" sz="2000" dirty="0"/>
                        <a:t>0000</a:t>
                      </a:r>
                      <a:r>
                        <a:rPr lang="zh-CN" altLang="en-US" sz="2000" dirty="0"/>
                        <a:t> </a:t>
                      </a:r>
                      <a:r>
                        <a:rPr lang="en-US" altLang="zh-CN" sz="2000" dirty="0"/>
                        <a:t>000110</a:t>
                      </a:r>
                      <a:endParaRPr lang="en-US" sz="2000" dirty="0"/>
                    </a:p>
                  </a:txBody>
                  <a:tcPr/>
                </a:tc>
                <a:tc>
                  <a:txBody>
                    <a:bodyPr/>
                    <a:lstStyle/>
                    <a:p>
                      <a:r>
                        <a:rPr lang="en-US" altLang="zh-CN" sz="2000" dirty="0"/>
                        <a:t>TLBWR</a:t>
                      </a:r>
                      <a:endParaRPr lang="en-US" sz="2000" dirty="0"/>
                    </a:p>
                  </a:txBody>
                  <a:tcPr/>
                </a:tc>
                <a:tc>
                  <a:txBody>
                    <a:bodyPr/>
                    <a:lstStyle/>
                    <a:p>
                      <a:r>
                        <a:rPr lang="en-US" altLang="zh-CN" sz="2000" dirty="0"/>
                        <a:t>TLB</a:t>
                      </a:r>
                      <a:r>
                        <a:rPr lang="zh-CN" altLang="en-US" sz="2000" dirty="0"/>
                        <a:t> </a:t>
                      </a:r>
                      <a:r>
                        <a:rPr lang="en-US" altLang="zh-CN" sz="2000" dirty="0"/>
                        <a:t>write</a:t>
                      </a:r>
                      <a:r>
                        <a:rPr lang="zh-CN" altLang="en-US" sz="2000" dirty="0"/>
                        <a:t> </a:t>
                      </a:r>
                      <a:r>
                        <a:rPr lang="en-US" altLang="zh-CN" sz="2000" dirty="0"/>
                        <a:t>random</a:t>
                      </a:r>
                      <a:endParaRPr lang="en-US" sz="2000" dirty="0"/>
                    </a:p>
                  </a:txBody>
                  <a:tcPr/>
                </a:tc>
                <a:extLst>
                  <a:ext uri="{0D108BD9-81ED-4DB2-BD59-A6C34878D82A}">
                    <a16:rowId xmlns:a16="http://schemas.microsoft.com/office/drawing/2014/main" val="306387755"/>
                  </a:ext>
                </a:extLst>
              </a:tr>
            </a:tbl>
          </a:graphicData>
        </a:graphic>
      </p:graphicFrame>
      <p:sp>
        <p:nvSpPr>
          <p:cNvPr id="4" name="Slide Number Placeholder 3">
            <a:extLst>
              <a:ext uri="{FF2B5EF4-FFF2-40B4-BE49-F238E27FC236}">
                <a16:creationId xmlns:a16="http://schemas.microsoft.com/office/drawing/2014/main" id="{14FFD71F-9375-004E-BF0C-0A1128E1BF48}"/>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30</a:t>
            </a:fld>
            <a:endParaRPr lang="zh-CN" altLang="en-US">
              <a:solidFill>
                <a:srgbClr val="1F497D"/>
              </a:solidFill>
            </a:endParaRPr>
          </a:p>
        </p:txBody>
      </p:sp>
    </p:spTree>
    <p:extLst>
      <p:ext uri="{BB962C8B-B14F-4D97-AF65-F5344CB8AC3E}">
        <p14:creationId xmlns:p14="http://schemas.microsoft.com/office/powerpoint/2010/main" val="16929681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13A38-450D-D548-B3CB-500C071F45C5}"/>
              </a:ext>
            </a:extLst>
          </p:cNvPr>
          <p:cNvSpPr>
            <a:spLocks noGrp="1"/>
          </p:cNvSpPr>
          <p:nvPr>
            <p:ph type="title"/>
          </p:nvPr>
        </p:nvSpPr>
        <p:spPr/>
        <p:txBody>
          <a:bodyPr/>
          <a:lstStyle/>
          <a:p>
            <a:r>
              <a:rPr lang="en-US" altLang="zh-CN" dirty="0" err="1"/>
              <a:t>ThinPAD</a:t>
            </a:r>
            <a:r>
              <a:rPr lang="zh-CN" altLang="en-US" dirty="0"/>
              <a:t>的硬件组成</a:t>
            </a:r>
            <a:endParaRPr lang="en-US" dirty="0"/>
          </a:p>
        </p:txBody>
      </p:sp>
      <p:sp>
        <p:nvSpPr>
          <p:cNvPr id="3" name="Content Placeholder 2">
            <a:extLst>
              <a:ext uri="{FF2B5EF4-FFF2-40B4-BE49-F238E27FC236}">
                <a16:creationId xmlns:a16="http://schemas.microsoft.com/office/drawing/2014/main" id="{BA25F6C2-6BC7-BA4B-A561-94EEF4385CEB}"/>
              </a:ext>
            </a:extLst>
          </p:cNvPr>
          <p:cNvSpPr>
            <a:spLocks noGrp="1"/>
          </p:cNvSpPr>
          <p:nvPr>
            <p:ph idx="1"/>
          </p:nvPr>
        </p:nvSpPr>
        <p:spPr/>
        <p:txBody>
          <a:bodyPr/>
          <a:lstStyle/>
          <a:p>
            <a:r>
              <a:rPr lang="zh-CN" altLang="en-US" dirty="0"/>
              <a:t>主要有一块</a:t>
            </a:r>
            <a:r>
              <a:rPr lang="en-US" altLang="zh-CN" dirty="0"/>
              <a:t>FPGA</a:t>
            </a:r>
            <a:r>
              <a:rPr lang="zh-CN" altLang="en-US" dirty="0"/>
              <a:t>，两块</a:t>
            </a:r>
            <a:r>
              <a:rPr lang="en-US" altLang="zh-CN" dirty="0"/>
              <a:t>SRAM</a:t>
            </a:r>
            <a:r>
              <a:rPr lang="zh-CN" altLang="en-US" dirty="0"/>
              <a:t>，串口以及其它的一些外围接口电路组成</a:t>
            </a:r>
            <a:endParaRPr lang="en-US" dirty="0"/>
          </a:p>
        </p:txBody>
      </p:sp>
      <p:sp>
        <p:nvSpPr>
          <p:cNvPr id="4" name="Slide Number Placeholder 3">
            <a:extLst>
              <a:ext uri="{FF2B5EF4-FFF2-40B4-BE49-F238E27FC236}">
                <a16:creationId xmlns:a16="http://schemas.microsoft.com/office/drawing/2014/main" id="{2DC135A7-6E82-C443-8028-416AC6BD1126}"/>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31</a:t>
            </a:fld>
            <a:endParaRPr lang="zh-CN" altLang="en-US">
              <a:solidFill>
                <a:srgbClr val="1F497D"/>
              </a:solidFill>
            </a:endParaRPr>
          </a:p>
        </p:txBody>
      </p:sp>
      <p:pic>
        <p:nvPicPr>
          <p:cNvPr id="5" name="图片 7">
            <a:extLst>
              <a:ext uri="{FF2B5EF4-FFF2-40B4-BE49-F238E27FC236}">
                <a16:creationId xmlns:a16="http://schemas.microsoft.com/office/drawing/2014/main" id="{AE50A91E-2635-8247-B8D9-F07F47F5A8E6}"/>
              </a:ext>
            </a:extLst>
          </p:cNvPr>
          <p:cNvPicPr/>
          <p:nvPr/>
        </p:nvPicPr>
        <p:blipFill>
          <a:blip r:embed="rId2"/>
          <a:srcRect l="2890" t="5149" r="1757" b="4742"/>
          <a:stretch>
            <a:fillRect/>
          </a:stretch>
        </p:blipFill>
        <p:spPr>
          <a:xfrm>
            <a:off x="899592" y="2251802"/>
            <a:ext cx="6480720" cy="3481454"/>
          </a:xfrm>
          <a:prstGeom prst="rect">
            <a:avLst/>
          </a:prstGeom>
          <a:ln>
            <a:noFill/>
          </a:ln>
        </p:spPr>
      </p:pic>
    </p:spTree>
    <p:extLst>
      <p:ext uri="{BB962C8B-B14F-4D97-AF65-F5344CB8AC3E}">
        <p14:creationId xmlns:p14="http://schemas.microsoft.com/office/powerpoint/2010/main" val="39816924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C2DE1-82D0-6D48-951C-DF1E635D4433}"/>
              </a:ext>
            </a:extLst>
          </p:cNvPr>
          <p:cNvSpPr>
            <a:spLocks noGrp="1"/>
          </p:cNvSpPr>
          <p:nvPr>
            <p:ph type="title"/>
          </p:nvPr>
        </p:nvSpPr>
        <p:spPr/>
        <p:txBody>
          <a:bodyPr/>
          <a:lstStyle/>
          <a:p>
            <a:r>
              <a:rPr lang="zh-CN" altLang="en-US" dirty="0"/>
              <a:t>硬件平台的内部电路构成</a:t>
            </a:r>
            <a:endParaRPr lang="en-US" dirty="0"/>
          </a:p>
        </p:txBody>
      </p:sp>
      <p:sp>
        <p:nvSpPr>
          <p:cNvPr id="4" name="Slide Number Placeholder 3">
            <a:extLst>
              <a:ext uri="{FF2B5EF4-FFF2-40B4-BE49-F238E27FC236}">
                <a16:creationId xmlns:a16="http://schemas.microsoft.com/office/drawing/2014/main" id="{1629672D-935D-144C-8848-2B883DA52434}"/>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32</a:t>
            </a:fld>
            <a:endParaRPr lang="zh-CN" altLang="en-US">
              <a:solidFill>
                <a:srgbClr val="1F497D"/>
              </a:solidFill>
            </a:endParaRPr>
          </a:p>
        </p:txBody>
      </p:sp>
      <p:pic>
        <p:nvPicPr>
          <p:cNvPr id="5" name="图片 1">
            <a:extLst>
              <a:ext uri="{FF2B5EF4-FFF2-40B4-BE49-F238E27FC236}">
                <a16:creationId xmlns:a16="http://schemas.microsoft.com/office/drawing/2014/main" id="{FAA55923-8EE0-3049-8CD1-C6541AFA5667}"/>
              </a:ext>
            </a:extLst>
          </p:cNvPr>
          <p:cNvPicPr/>
          <p:nvPr/>
        </p:nvPicPr>
        <p:blipFill>
          <a:blip r:embed="rId2"/>
          <a:stretch>
            <a:fillRect/>
          </a:stretch>
        </p:blipFill>
        <p:spPr>
          <a:xfrm>
            <a:off x="1259632" y="2060848"/>
            <a:ext cx="7056784" cy="3888432"/>
          </a:xfrm>
          <a:prstGeom prst="rect">
            <a:avLst/>
          </a:prstGeom>
        </p:spPr>
      </p:pic>
    </p:spTree>
    <p:extLst>
      <p:ext uri="{BB962C8B-B14F-4D97-AF65-F5344CB8AC3E}">
        <p14:creationId xmlns:p14="http://schemas.microsoft.com/office/powerpoint/2010/main" val="26028001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905A0-DA5E-6244-AB0D-252A4A5EDDD8}"/>
              </a:ext>
            </a:extLst>
          </p:cNvPr>
          <p:cNvSpPr>
            <a:spLocks noGrp="1"/>
          </p:cNvSpPr>
          <p:nvPr>
            <p:ph type="title"/>
          </p:nvPr>
        </p:nvSpPr>
        <p:spPr/>
        <p:txBody>
          <a:bodyPr/>
          <a:lstStyle/>
          <a:p>
            <a:r>
              <a:rPr lang="zh-CN" altLang="en-US" dirty="0"/>
              <a:t>网络控制界面</a:t>
            </a:r>
            <a:endParaRPr lang="en-US" dirty="0"/>
          </a:p>
        </p:txBody>
      </p:sp>
      <p:sp>
        <p:nvSpPr>
          <p:cNvPr id="3" name="Content Placeholder 2">
            <a:extLst>
              <a:ext uri="{FF2B5EF4-FFF2-40B4-BE49-F238E27FC236}">
                <a16:creationId xmlns:a16="http://schemas.microsoft.com/office/drawing/2014/main" id="{9F7D8E14-BD29-A944-92FB-2E34B79A72C9}"/>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3752F418-CD19-CB41-A9D5-13B4A575CDA8}"/>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33</a:t>
            </a:fld>
            <a:endParaRPr lang="zh-CN" altLang="en-US">
              <a:solidFill>
                <a:srgbClr val="1F497D"/>
              </a:solidFill>
            </a:endParaRPr>
          </a:p>
        </p:txBody>
      </p:sp>
      <p:pic>
        <p:nvPicPr>
          <p:cNvPr id="5" name="image4.png">
            <a:extLst>
              <a:ext uri="{FF2B5EF4-FFF2-40B4-BE49-F238E27FC236}">
                <a16:creationId xmlns:a16="http://schemas.microsoft.com/office/drawing/2014/main" id="{E9125261-5A81-0A4A-B897-862869E78C3C}"/>
              </a:ext>
            </a:extLst>
          </p:cNvPr>
          <p:cNvPicPr/>
          <p:nvPr/>
        </p:nvPicPr>
        <p:blipFill>
          <a:blip r:embed="rId2"/>
          <a:srcRect t="11057" r="1329"/>
          <a:stretch>
            <a:fillRect/>
          </a:stretch>
        </p:blipFill>
        <p:spPr>
          <a:xfrm>
            <a:off x="1835696" y="1988840"/>
            <a:ext cx="5657850" cy="3795395"/>
          </a:xfrm>
          <a:prstGeom prst="rect">
            <a:avLst/>
          </a:prstGeom>
        </p:spPr>
      </p:pic>
    </p:spTree>
    <p:extLst>
      <p:ext uri="{BB962C8B-B14F-4D97-AF65-F5344CB8AC3E}">
        <p14:creationId xmlns:p14="http://schemas.microsoft.com/office/powerpoint/2010/main" val="42844844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72FB4-C9A9-1448-8991-70A952AC2594}"/>
              </a:ext>
            </a:extLst>
          </p:cNvPr>
          <p:cNvSpPr>
            <a:spLocks noGrp="1"/>
          </p:cNvSpPr>
          <p:nvPr>
            <p:ph type="title"/>
          </p:nvPr>
        </p:nvSpPr>
        <p:spPr/>
        <p:txBody>
          <a:bodyPr/>
          <a:lstStyle/>
          <a:p>
            <a:r>
              <a:rPr lang="zh-CN" altLang="en-US" dirty="0"/>
              <a:t>监控程序的地址空间划分</a:t>
            </a:r>
            <a:endParaRPr lang="en-US" dirty="0"/>
          </a:p>
        </p:txBody>
      </p:sp>
      <p:graphicFrame>
        <p:nvGraphicFramePr>
          <p:cNvPr id="5" name="Content Placeholder 4">
            <a:extLst>
              <a:ext uri="{FF2B5EF4-FFF2-40B4-BE49-F238E27FC236}">
                <a16:creationId xmlns:a16="http://schemas.microsoft.com/office/drawing/2014/main" id="{41709051-FCAD-5F48-8568-3A0C14CC465C}"/>
              </a:ext>
            </a:extLst>
          </p:cNvPr>
          <p:cNvGraphicFramePr>
            <a:graphicFrameLocks noGrp="1"/>
          </p:cNvGraphicFramePr>
          <p:nvPr>
            <p:ph idx="1"/>
            <p:extLst>
              <p:ext uri="{D42A27DB-BD31-4B8C-83A1-F6EECF244321}">
                <p14:modId xmlns:p14="http://schemas.microsoft.com/office/powerpoint/2010/main" val="3339730641"/>
              </p:ext>
            </p:extLst>
          </p:nvPr>
        </p:nvGraphicFramePr>
        <p:xfrm>
          <a:off x="899592" y="1236515"/>
          <a:ext cx="6768752" cy="2403774"/>
        </p:xfrm>
        <a:graphic>
          <a:graphicData uri="http://schemas.openxmlformats.org/drawingml/2006/table">
            <a:tbl>
              <a:tblPr firstRow="1" firstCol="1" bandRow="1">
                <a:tableStyleId>{5C22544A-7EE6-4342-B048-85BDC9FD1C3A}</a:tableStyleId>
              </a:tblPr>
              <a:tblGrid>
                <a:gridCol w="3384376">
                  <a:extLst>
                    <a:ext uri="{9D8B030D-6E8A-4147-A177-3AD203B41FA5}">
                      <a16:colId xmlns:a16="http://schemas.microsoft.com/office/drawing/2014/main" val="305138986"/>
                    </a:ext>
                  </a:extLst>
                </a:gridCol>
                <a:gridCol w="3384376">
                  <a:extLst>
                    <a:ext uri="{9D8B030D-6E8A-4147-A177-3AD203B41FA5}">
                      <a16:colId xmlns:a16="http://schemas.microsoft.com/office/drawing/2014/main" val="1126974242"/>
                    </a:ext>
                  </a:extLst>
                </a:gridCol>
              </a:tblGrid>
              <a:tr h="400629">
                <a:tc>
                  <a:txBody>
                    <a:bodyPr/>
                    <a:lstStyle/>
                    <a:p>
                      <a:pPr indent="270510" algn="just">
                        <a:spcAft>
                          <a:spcPts val="0"/>
                        </a:spcAft>
                      </a:pPr>
                      <a:r>
                        <a:rPr lang="zh-CN" sz="1800" kern="0">
                          <a:effectLst/>
                        </a:rPr>
                        <a:t>虚地址区间</a:t>
                      </a:r>
                      <a:endParaRPr lang="en-US" sz="20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70510" algn="just">
                        <a:spcAft>
                          <a:spcPts val="0"/>
                        </a:spcAft>
                      </a:pPr>
                      <a:r>
                        <a:rPr lang="zh-CN" sz="1800" kern="0">
                          <a:effectLst/>
                        </a:rPr>
                        <a:t>说明</a:t>
                      </a:r>
                      <a:endParaRPr lang="en-US" sz="20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extLst>
                  <a:ext uri="{0D108BD9-81ED-4DB2-BD59-A6C34878D82A}">
                    <a16:rowId xmlns:a16="http://schemas.microsoft.com/office/drawing/2014/main" val="2599045148"/>
                  </a:ext>
                </a:extLst>
              </a:tr>
              <a:tr h="400629">
                <a:tc>
                  <a:txBody>
                    <a:bodyPr/>
                    <a:lstStyle/>
                    <a:p>
                      <a:pPr indent="269240" algn="just">
                        <a:spcAft>
                          <a:spcPts val="0"/>
                        </a:spcAft>
                      </a:pPr>
                      <a:r>
                        <a:rPr lang="en-US" sz="1800" kern="0">
                          <a:effectLst/>
                        </a:rPr>
                        <a:t>0x80000000-0x800FFFFF</a:t>
                      </a:r>
                      <a:endParaRPr lang="en-US" sz="20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69240" algn="just">
                        <a:spcAft>
                          <a:spcPts val="0"/>
                        </a:spcAft>
                      </a:pPr>
                      <a:r>
                        <a:rPr lang="en-US" sz="1800" kern="0">
                          <a:effectLst/>
                        </a:rPr>
                        <a:t>Kernel</a:t>
                      </a:r>
                      <a:r>
                        <a:rPr lang="zh-CN" sz="1800" kern="0">
                          <a:effectLst/>
                        </a:rPr>
                        <a:t>代码空间</a:t>
                      </a:r>
                      <a:endParaRPr lang="en-US" sz="20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extLst>
                  <a:ext uri="{0D108BD9-81ED-4DB2-BD59-A6C34878D82A}">
                    <a16:rowId xmlns:a16="http://schemas.microsoft.com/office/drawing/2014/main" val="1775670376"/>
                  </a:ext>
                </a:extLst>
              </a:tr>
              <a:tr h="400629">
                <a:tc>
                  <a:txBody>
                    <a:bodyPr/>
                    <a:lstStyle/>
                    <a:p>
                      <a:pPr indent="269240" algn="just">
                        <a:spcAft>
                          <a:spcPts val="0"/>
                        </a:spcAft>
                      </a:pPr>
                      <a:r>
                        <a:rPr lang="en-US" sz="1800" kern="0">
                          <a:effectLst/>
                        </a:rPr>
                        <a:t>0x80100000-0x803FFFFF</a:t>
                      </a:r>
                      <a:endParaRPr lang="en-US" sz="20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69240" algn="just">
                        <a:spcAft>
                          <a:spcPts val="0"/>
                        </a:spcAft>
                      </a:pPr>
                      <a:r>
                        <a:rPr lang="zh-CN" sz="1800" kern="0">
                          <a:effectLst/>
                        </a:rPr>
                        <a:t>用户代码空间</a:t>
                      </a:r>
                      <a:endParaRPr lang="en-US" sz="20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extLst>
                  <a:ext uri="{0D108BD9-81ED-4DB2-BD59-A6C34878D82A}">
                    <a16:rowId xmlns:a16="http://schemas.microsoft.com/office/drawing/2014/main" val="1632268697"/>
                  </a:ext>
                </a:extLst>
              </a:tr>
              <a:tr h="400629">
                <a:tc>
                  <a:txBody>
                    <a:bodyPr/>
                    <a:lstStyle/>
                    <a:p>
                      <a:pPr indent="269240" algn="just">
                        <a:spcAft>
                          <a:spcPts val="0"/>
                        </a:spcAft>
                      </a:pPr>
                      <a:r>
                        <a:rPr lang="en-US" sz="1800" kern="0">
                          <a:effectLst/>
                        </a:rPr>
                        <a:t>0x80400000-0x807EFFFF</a:t>
                      </a:r>
                      <a:endParaRPr lang="en-US" sz="20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69240" algn="just">
                        <a:spcAft>
                          <a:spcPts val="0"/>
                        </a:spcAft>
                      </a:pPr>
                      <a:r>
                        <a:rPr lang="zh-CN" sz="1800" kern="0">
                          <a:effectLst/>
                        </a:rPr>
                        <a:t>用户数据空间</a:t>
                      </a:r>
                      <a:endParaRPr lang="en-US" sz="20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extLst>
                  <a:ext uri="{0D108BD9-81ED-4DB2-BD59-A6C34878D82A}">
                    <a16:rowId xmlns:a16="http://schemas.microsoft.com/office/drawing/2014/main" val="2888369398"/>
                  </a:ext>
                </a:extLst>
              </a:tr>
              <a:tr h="400629">
                <a:tc>
                  <a:txBody>
                    <a:bodyPr/>
                    <a:lstStyle/>
                    <a:p>
                      <a:pPr indent="269240" algn="just">
                        <a:spcAft>
                          <a:spcPts val="0"/>
                        </a:spcAft>
                      </a:pPr>
                      <a:r>
                        <a:rPr lang="en-US" sz="1800" kern="0">
                          <a:effectLst/>
                        </a:rPr>
                        <a:t>0x807F0000-0x807FFFFF</a:t>
                      </a:r>
                      <a:endParaRPr lang="en-US" sz="20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69240" algn="just">
                        <a:spcAft>
                          <a:spcPts val="0"/>
                        </a:spcAft>
                      </a:pPr>
                      <a:r>
                        <a:rPr lang="en-US" sz="1800" kern="0">
                          <a:effectLst/>
                        </a:rPr>
                        <a:t>Kernel</a:t>
                      </a:r>
                      <a:r>
                        <a:rPr lang="zh-CN" sz="1800" kern="0">
                          <a:effectLst/>
                        </a:rPr>
                        <a:t>数据空间</a:t>
                      </a:r>
                      <a:endParaRPr lang="en-US" sz="20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extLst>
                  <a:ext uri="{0D108BD9-81ED-4DB2-BD59-A6C34878D82A}">
                    <a16:rowId xmlns:a16="http://schemas.microsoft.com/office/drawing/2014/main" val="3966241982"/>
                  </a:ext>
                </a:extLst>
              </a:tr>
              <a:tr h="400629">
                <a:tc>
                  <a:txBody>
                    <a:bodyPr/>
                    <a:lstStyle/>
                    <a:p>
                      <a:pPr indent="269240" algn="just">
                        <a:spcAft>
                          <a:spcPts val="0"/>
                        </a:spcAft>
                      </a:pPr>
                      <a:r>
                        <a:rPr lang="en-US" sz="1800" kern="0">
                          <a:effectLst/>
                        </a:rPr>
                        <a:t>0xBFD003F8-0xBFD003FD</a:t>
                      </a:r>
                      <a:endParaRPr lang="en-US" sz="20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69240" algn="just">
                        <a:spcAft>
                          <a:spcPts val="0"/>
                        </a:spcAft>
                      </a:pPr>
                      <a:r>
                        <a:rPr lang="zh-CN" sz="1800" kern="0" dirty="0">
                          <a:effectLst/>
                        </a:rPr>
                        <a:t>串口数据及状态</a:t>
                      </a:r>
                      <a:endParaRPr lang="en-US" sz="2000" kern="100" dirty="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extLst>
                  <a:ext uri="{0D108BD9-81ED-4DB2-BD59-A6C34878D82A}">
                    <a16:rowId xmlns:a16="http://schemas.microsoft.com/office/drawing/2014/main" val="2557638778"/>
                  </a:ext>
                </a:extLst>
              </a:tr>
            </a:tbl>
          </a:graphicData>
        </a:graphic>
      </p:graphicFrame>
      <p:sp>
        <p:nvSpPr>
          <p:cNvPr id="4" name="Slide Number Placeholder 3">
            <a:extLst>
              <a:ext uri="{FF2B5EF4-FFF2-40B4-BE49-F238E27FC236}">
                <a16:creationId xmlns:a16="http://schemas.microsoft.com/office/drawing/2014/main" id="{AC304CF2-222A-6646-A9FB-74EFB80AC8DE}"/>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34</a:t>
            </a:fld>
            <a:endParaRPr lang="zh-CN" altLang="en-US">
              <a:solidFill>
                <a:srgbClr val="1F497D"/>
              </a:solidFill>
            </a:endParaRPr>
          </a:p>
        </p:txBody>
      </p:sp>
      <p:graphicFrame>
        <p:nvGraphicFramePr>
          <p:cNvPr id="6" name="Table 5">
            <a:extLst>
              <a:ext uri="{FF2B5EF4-FFF2-40B4-BE49-F238E27FC236}">
                <a16:creationId xmlns:a16="http://schemas.microsoft.com/office/drawing/2014/main" id="{8E16381E-C211-3A46-9067-EF8F0FD98801}"/>
              </a:ext>
            </a:extLst>
          </p:cNvPr>
          <p:cNvGraphicFramePr>
            <a:graphicFrameLocks noGrp="1"/>
          </p:cNvGraphicFramePr>
          <p:nvPr>
            <p:extLst>
              <p:ext uri="{D42A27DB-BD31-4B8C-83A1-F6EECF244321}">
                <p14:modId xmlns:p14="http://schemas.microsoft.com/office/powerpoint/2010/main" val="2463441377"/>
              </p:ext>
            </p:extLst>
          </p:nvPr>
        </p:nvGraphicFramePr>
        <p:xfrm>
          <a:off x="1043608" y="4509120"/>
          <a:ext cx="6768752" cy="1463040"/>
        </p:xfrm>
        <a:graphic>
          <a:graphicData uri="http://schemas.openxmlformats.org/drawingml/2006/table">
            <a:tbl>
              <a:tblPr firstRow="1" firstCol="1" bandRow="1">
                <a:tableStyleId>{5C22544A-7EE6-4342-B048-85BDC9FD1C3A}</a:tableStyleId>
              </a:tblPr>
              <a:tblGrid>
                <a:gridCol w="2620730">
                  <a:extLst>
                    <a:ext uri="{9D8B030D-6E8A-4147-A177-3AD203B41FA5}">
                      <a16:colId xmlns:a16="http://schemas.microsoft.com/office/drawing/2014/main" val="3586443296"/>
                    </a:ext>
                  </a:extLst>
                </a:gridCol>
                <a:gridCol w="1891477">
                  <a:extLst>
                    <a:ext uri="{9D8B030D-6E8A-4147-A177-3AD203B41FA5}">
                      <a16:colId xmlns:a16="http://schemas.microsoft.com/office/drawing/2014/main" val="3029439286"/>
                    </a:ext>
                  </a:extLst>
                </a:gridCol>
                <a:gridCol w="2256545">
                  <a:extLst>
                    <a:ext uri="{9D8B030D-6E8A-4147-A177-3AD203B41FA5}">
                      <a16:colId xmlns:a16="http://schemas.microsoft.com/office/drawing/2014/main" val="1836851399"/>
                    </a:ext>
                  </a:extLst>
                </a:gridCol>
              </a:tblGrid>
              <a:tr h="0">
                <a:tc>
                  <a:txBody>
                    <a:bodyPr/>
                    <a:lstStyle/>
                    <a:p>
                      <a:pPr indent="270510" algn="l">
                        <a:spcAft>
                          <a:spcPts val="0"/>
                        </a:spcAft>
                      </a:pPr>
                      <a:r>
                        <a:rPr lang="zh-CN" sz="1200" kern="0">
                          <a:effectLst/>
                        </a:rPr>
                        <a:t>地址</a:t>
                      </a:r>
                      <a:endParaRPr lang="en-US" sz="14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70510" algn="l">
                        <a:spcAft>
                          <a:spcPts val="0"/>
                        </a:spcAft>
                      </a:pPr>
                      <a:r>
                        <a:rPr lang="zh-CN" sz="1200" kern="0">
                          <a:effectLst/>
                        </a:rPr>
                        <a:t>位</a:t>
                      </a:r>
                      <a:endParaRPr lang="en-US" sz="14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70510" algn="l">
                        <a:spcAft>
                          <a:spcPts val="0"/>
                        </a:spcAft>
                      </a:pPr>
                      <a:r>
                        <a:rPr lang="zh-CN" sz="1200" kern="0">
                          <a:effectLst/>
                        </a:rPr>
                        <a:t>说明</a:t>
                      </a:r>
                      <a:endParaRPr lang="en-US" sz="14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extLst>
                  <a:ext uri="{0D108BD9-81ED-4DB2-BD59-A6C34878D82A}">
                    <a16:rowId xmlns:a16="http://schemas.microsoft.com/office/drawing/2014/main" val="241267014"/>
                  </a:ext>
                </a:extLst>
              </a:tr>
              <a:tr h="0">
                <a:tc>
                  <a:txBody>
                    <a:bodyPr/>
                    <a:lstStyle/>
                    <a:p>
                      <a:pPr indent="269240" algn="l">
                        <a:spcAft>
                          <a:spcPts val="0"/>
                        </a:spcAft>
                      </a:pPr>
                      <a:r>
                        <a:rPr lang="en-US" sz="1200" kern="0">
                          <a:effectLst/>
                        </a:rPr>
                        <a:t>0xBFD003F8</a:t>
                      </a:r>
                      <a:r>
                        <a:rPr lang="zh-CN" sz="1200" kern="0">
                          <a:effectLst/>
                        </a:rPr>
                        <a:t>（数据寄存器）</a:t>
                      </a:r>
                      <a:endParaRPr lang="en-US" sz="14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69240" algn="l">
                        <a:spcAft>
                          <a:spcPts val="0"/>
                        </a:spcAft>
                      </a:pPr>
                      <a:r>
                        <a:rPr lang="en-US" sz="1200" kern="0">
                          <a:effectLst/>
                        </a:rPr>
                        <a:t>[7:0]</a:t>
                      </a:r>
                      <a:endParaRPr lang="en-US" sz="14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69240" algn="l">
                        <a:spcAft>
                          <a:spcPts val="0"/>
                        </a:spcAft>
                      </a:pPr>
                      <a:r>
                        <a:rPr lang="zh-CN" sz="1200" kern="0" dirty="0">
                          <a:effectLst/>
                        </a:rPr>
                        <a:t>串口数据，读、写该地址分别表示串口接收、发送一个字节</a:t>
                      </a:r>
                      <a:endParaRPr lang="en-US" sz="1400" kern="100" dirty="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extLst>
                  <a:ext uri="{0D108BD9-81ED-4DB2-BD59-A6C34878D82A}">
                    <a16:rowId xmlns:a16="http://schemas.microsoft.com/office/drawing/2014/main" val="95701420"/>
                  </a:ext>
                </a:extLst>
              </a:tr>
              <a:tr h="0">
                <a:tc>
                  <a:txBody>
                    <a:bodyPr/>
                    <a:lstStyle/>
                    <a:p>
                      <a:pPr indent="269240" algn="l">
                        <a:spcAft>
                          <a:spcPts val="0"/>
                        </a:spcAft>
                      </a:pPr>
                      <a:r>
                        <a:rPr lang="en-US" sz="1200" kern="0">
                          <a:effectLst/>
                        </a:rPr>
                        <a:t>0xBFD003FC</a:t>
                      </a:r>
                      <a:r>
                        <a:rPr lang="zh-CN" sz="1200" kern="0">
                          <a:effectLst/>
                        </a:rPr>
                        <a:t>（状态寄存器）</a:t>
                      </a:r>
                      <a:endParaRPr lang="en-US" sz="14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69240" algn="l">
                        <a:spcAft>
                          <a:spcPts val="0"/>
                        </a:spcAft>
                      </a:pPr>
                      <a:r>
                        <a:rPr lang="en-US" sz="1200" kern="0">
                          <a:effectLst/>
                        </a:rPr>
                        <a:t>[0]</a:t>
                      </a:r>
                      <a:endParaRPr lang="en-US" sz="14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69240" algn="l">
                        <a:spcAft>
                          <a:spcPts val="0"/>
                        </a:spcAft>
                      </a:pPr>
                      <a:r>
                        <a:rPr lang="zh-CN" sz="1200" kern="0">
                          <a:effectLst/>
                        </a:rPr>
                        <a:t>状态位，只读，为</a:t>
                      </a:r>
                      <a:r>
                        <a:rPr lang="en-US" sz="1200" kern="0">
                          <a:effectLst/>
                        </a:rPr>
                        <a:t>1</a:t>
                      </a:r>
                      <a:r>
                        <a:rPr lang="zh-CN" sz="1200" kern="0">
                          <a:effectLst/>
                        </a:rPr>
                        <a:t>时表示串口空闲，可发送数据</a:t>
                      </a:r>
                      <a:endParaRPr lang="en-US" sz="14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extLst>
                  <a:ext uri="{0D108BD9-81ED-4DB2-BD59-A6C34878D82A}">
                    <a16:rowId xmlns:a16="http://schemas.microsoft.com/office/drawing/2014/main" val="646319385"/>
                  </a:ext>
                </a:extLst>
              </a:tr>
              <a:tr h="0">
                <a:tc>
                  <a:txBody>
                    <a:bodyPr/>
                    <a:lstStyle/>
                    <a:p>
                      <a:pPr indent="269240" algn="l">
                        <a:spcAft>
                          <a:spcPts val="0"/>
                        </a:spcAft>
                      </a:pPr>
                      <a:r>
                        <a:rPr lang="en-US" sz="1200" kern="0">
                          <a:effectLst/>
                        </a:rPr>
                        <a:t>0xBFD003FC</a:t>
                      </a:r>
                      <a:r>
                        <a:rPr lang="zh-CN" sz="1200" kern="0">
                          <a:effectLst/>
                        </a:rPr>
                        <a:t>（状态寄存器）</a:t>
                      </a:r>
                      <a:endParaRPr lang="en-US" sz="14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69240" algn="l">
                        <a:spcAft>
                          <a:spcPts val="0"/>
                        </a:spcAft>
                      </a:pPr>
                      <a:r>
                        <a:rPr lang="en-US" sz="1200" kern="0">
                          <a:effectLst/>
                        </a:rPr>
                        <a:t>[1]</a:t>
                      </a:r>
                      <a:endParaRPr lang="en-US" sz="1400" kern="10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tc>
                  <a:txBody>
                    <a:bodyPr/>
                    <a:lstStyle/>
                    <a:p>
                      <a:pPr indent="269240" algn="l">
                        <a:spcAft>
                          <a:spcPts val="0"/>
                        </a:spcAft>
                      </a:pPr>
                      <a:r>
                        <a:rPr lang="zh-CN" sz="1200" kern="0" dirty="0">
                          <a:effectLst/>
                        </a:rPr>
                        <a:t>状态位，只读，为</a:t>
                      </a:r>
                      <a:r>
                        <a:rPr lang="en-US" sz="1200" kern="0" dirty="0">
                          <a:effectLst/>
                        </a:rPr>
                        <a:t>1</a:t>
                      </a:r>
                      <a:r>
                        <a:rPr lang="zh-CN" sz="1200" kern="0" dirty="0">
                          <a:effectLst/>
                        </a:rPr>
                        <a:t>时表示串口收到数据</a:t>
                      </a:r>
                      <a:endParaRPr lang="en-US" sz="1400" kern="100" dirty="0">
                        <a:effectLst/>
                        <a:latin typeface="SimSun" panose="02010600030101010101" pitchFamily="2" charset="-122"/>
                        <a:ea typeface="SimSun" panose="02010600030101010101" pitchFamily="2" charset="-122"/>
                        <a:cs typeface="SimSun" panose="02010600030101010101" pitchFamily="2" charset="-122"/>
                      </a:endParaRPr>
                    </a:p>
                  </a:txBody>
                  <a:tcPr marL="68580" marR="68580" marT="0" marB="0" anchor="ctr"/>
                </a:tc>
                <a:extLst>
                  <a:ext uri="{0D108BD9-81ED-4DB2-BD59-A6C34878D82A}">
                    <a16:rowId xmlns:a16="http://schemas.microsoft.com/office/drawing/2014/main" val="2613859614"/>
                  </a:ext>
                </a:extLst>
              </a:tr>
            </a:tbl>
          </a:graphicData>
        </a:graphic>
      </p:graphicFrame>
      <p:sp>
        <p:nvSpPr>
          <p:cNvPr id="7" name="TextBox 6">
            <a:extLst>
              <a:ext uri="{FF2B5EF4-FFF2-40B4-BE49-F238E27FC236}">
                <a16:creationId xmlns:a16="http://schemas.microsoft.com/office/drawing/2014/main" id="{4BC69489-2655-804A-B394-AD5D81D8BBBB}"/>
              </a:ext>
            </a:extLst>
          </p:cNvPr>
          <p:cNvSpPr txBox="1"/>
          <p:nvPr/>
        </p:nvSpPr>
        <p:spPr>
          <a:xfrm>
            <a:off x="3524277" y="3946206"/>
            <a:ext cx="2095445" cy="369332"/>
          </a:xfrm>
          <a:prstGeom prst="rect">
            <a:avLst/>
          </a:prstGeom>
          <a:noFill/>
        </p:spPr>
        <p:txBody>
          <a:bodyPr wrap="none" rtlCol="0">
            <a:spAutoFit/>
          </a:bodyPr>
          <a:lstStyle/>
          <a:p>
            <a:r>
              <a:rPr lang="zh-CN" altLang="en-US" dirty="0"/>
              <a:t>串口寄存器位定义</a:t>
            </a:r>
            <a:r>
              <a:rPr lang="en-US" dirty="0"/>
              <a:t> </a:t>
            </a:r>
          </a:p>
        </p:txBody>
      </p:sp>
    </p:spTree>
    <p:extLst>
      <p:ext uri="{BB962C8B-B14F-4D97-AF65-F5344CB8AC3E}">
        <p14:creationId xmlns:p14="http://schemas.microsoft.com/office/powerpoint/2010/main" val="33521511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汇编语言程序设计</a:t>
            </a:r>
            <a:endParaRPr lang="en-US" dirty="0"/>
          </a:p>
        </p:txBody>
      </p:sp>
      <p:sp>
        <p:nvSpPr>
          <p:cNvPr id="3" name="Content Placeholder 2"/>
          <p:cNvSpPr>
            <a:spLocks noGrp="1"/>
          </p:cNvSpPr>
          <p:nvPr>
            <p:ph idx="1"/>
          </p:nvPr>
        </p:nvSpPr>
        <p:spPr/>
        <p:txBody>
          <a:bodyPr/>
          <a:lstStyle/>
          <a:p>
            <a:r>
              <a:rPr lang="zh-CN" altLang="en-US" dirty="0"/>
              <a:t>模拟器介绍</a:t>
            </a:r>
            <a:endParaRPr lang="en-US" altLang="zh-CN" dirty="0"/>
          </a:p>
          <a:p>
            <a:pPr lvl="1"/>
            <a:r>
              <a:rPr lang="zh-CN" altLang="en-US" dirty="0"/>
              <a:t>功能：</a:t>
            </a:r>
            <a:r>
              <a:rPr lang="en-US" altLang="zh-CN" dirty="0"/>
              <a:t>MIPS</a:t>
            </a:r>
            <a:r>
              <a:rPr lang="zh-CN" altLang="en-US" dirty="0"/>
              <a:t>指令系统进行指令级功能模拟</a:t>
            </a:r>
            <a:endParaRPr lang="en-US" altLang="zh-CN" dirty="0"/>
          </a:p>
          <a:p>
            <a:pPr lvl="1"/>
            <a:r>
              <a:rPr lang="zh-CN" altLang="en-US" dirty="0"/>
              <a:t>实现：高级语言实现</a:t>
            </a:r>
            <a:endParaRPr lang="en-US" altLang="zh-CN" dirty="0"/>
          </a:p>
          <a:p>
            <a:pPr lvl="1"/>
            <a:r>
              <a:rPr lang="zh-CN" altLang="en-US" dirty="0"/>
              <a:t>可完成汇编（</a:t>
            </a:r>
            <a:r>
              <a:rPr lang="en-US" altLang="zh-CN" dirty="0" err="1"/>
              <a:t>ea</a:t>
            </a:r>
            <a:r>
              <a:rPr lang="zh-CN" altLang="en-US" dirty="0"/>
              <a:t>），反汇编（</a:t>
            </a:r>
            <a:r>
              <a:rPr lang="en-US" altLang="zh-CN" dirty="0"/>
              <a:t>u</a:t>
            </a:r>
            <a:r>
              <a:rPr lang="zh-CN" altLang="en-US" dirty="0"/>
              <a:t>），查看</a:t>
            </a:r>
            <a:r>
              <a:rPr lang="en-US" altLang="zh-CN" dirty="0"/>
              <a:t>/</a:t>
            </a:r>
            <a:r>
              <a:rPr lang="zh-CN" altLang="en-US" dirty="0"/>
              <a:t>设置寄存器（</a:t>
            </a:r>
            <a:r>
              <a:rPr lang="en-US" altLang="zh-CN" dirty="0"/>
              <a:t>r/</a:t>
            </a:r>
            <a:r>
              <a:rPr lang="en-US" altLang="zh-CN" dirty="0" err="1"/>
              <a:t>sr</a:t>
            </a:r>
            <a:r>
              <a:rPr lang="zh-CN" altLang="en-US" dirty="0"/>
              <a:t>），单步</a:t>
            </a:r>
            <a:r>
              <a:rPr lang="en-US" altLang="zh-CN" dirty="0"/>
              <a:t>/</a:t>
            </a:r>
            <a:r>
              <a:rPr lang="zh-CN" altLang="en-US" dirty="0"/>
              <a:t>连续运行（</a:t>
            </a:r>
            <a:r>
              <a:rPr lang="en-US" altLang="zh-CN" dirty="0"/>
              <a:t>s/c</a:t>
            </a:r>
            <a:r>
              <a:rPr lang="zh-CN" altLang="en-US" dirty="0"/>
              <a:t>），断点（</a:t>
            </a:r>
            <a:r>
              <a:rPr lang="en-US" altLang="zh-CN" dirty="0"/>
              <a:t>b/</a:t>
            </a:r>
            <a:r>
              <a:rPr lang="en-US" altLang="zh-CN" dirty="0" err="1"/>
              <a:t>db</a:t>
            </a:r>
            <a:r>
              <a:rPr lang="en-US" altLang="zh-CN" dirty="0"/>
              <a:t>/</a:t>
            </a:r>
            <a:r>
              <a:rPr lang="en-US" altLang="zh-CN" dirty="0" err="1"/>
              <a:t>lb</a:t>
            </a:r>
            <a:r>
              <a:rPr lang="zh-CN" altLang="en-US" dirty="0"/>
              <a:t>），重新启动（</a:t>
            </a:r>
            <a:r>
              <a:rPr lang="en-US" altLang="zh-CN" dirty="0"/>
              <a:t>restart</a:t>
            </a:r>
            <a:r>
              <a:rPr lang="zh-CN" altLang="en-US" dirty="0"/>
              <a:t>）</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35</a:t>
            </a:fld>
            <a:endParaRPr lang="zh-CN" altLang="en-US">
              <a:solidFill>
                <a:srgbClr val="1F497D"/>
              </a:solidFill>
            </a:endParaRPr>
          </a:p>
        </p:txBody>
      </p:sp>
    </p:spTree>
    <p:extLst>
      <p:ext uri="{BB962C8B-B14F-4D97-AF65-F5344CB8AC3E}">
        <p14:creationId xmlns:p14="http://schemas.microsoft.com/office/powerpoint/2010/main" val="15369623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程序举例</a:t>
            </a:r>
            <a:endParaRPr lang="en-US" dirty="0"/>
          </a:p>
        </p:txBody>
      </p:sp>
      <p:sp>
        <p:nvSpPr>
          <p:cNvPr id="3" name="Content Placeholder 2"/>
          <p:cNvSpPr>
            <a:spLocks noGrp="1"/>
          </p:cNvSpPr>
          <p:nvPr>
            <p:ph idx="1"/>
          </p:nvPr>
        </p:nvSpPr>
        <p:spPr>
          <a:xfrm>
            <a:off x="457200" y="1219200"/>
            <a:ext cx="8229600" cy="841648"/>
          </a:xfrm>
        </p:spPr>
        <p:txBody>
          <a:bodyPr/>
          <a:lstStyle/>
          <a:p>
            <a:r>
              <a:rPr lang="zh-CN" altLang="en-US" dirty="0"/>
              <a:t>求和：</a:t>
            </a:r>
            <a:r>
              <a:rPr lang="en-US" altLang="zh-CN" dirty="0"/>
              <a:t> Fibonacci</a:t>
            </a:r>
            <a:r>
              <a:rPr lang="zh-CN" altLang="en-US" dirty="0"/>
              <a:t>数列</a:t>
            </a:r>
            <a:endParaRPr lang="en-US" altLang="zh-CN"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36</a:t>
            </a:fld>
            <a:endParaRPr lang="zh-CN" altLang="en-US">
              <a:solidFill>
                <a:srgbClr val="1F497D"/>
              </a:solidFill>
            </a:endParaRPr>
          </a:p>
        </p:txBody>
      </p:sp>
      <p:sp>
        <p:nvSpPr>
          <p:cNvPr id="5" name="TextBox 4"/>
          <p:cNvSpPr txBox="1"/>
          <p:nvPr/>
        </p:nvSpPr>
        <p:spPr>
          <a:xfrm>
            <a:off x="4211960" y="1052736"/>
            <a:ext cx="4320480" cy="6247864"/>
          </a:xfrm>
          <a:prstGeom prst="rect">
            <a:avLst/>
          </a:prstGeom>
          <a:noFill/>
        </p:spPr>
        <p:txBody>
          <a:bodyPr wrap="square" rtlCol="0">
            <a:spAutoFit/>
          </a:bodyPr>
          <a:lstStyle/>
          <a:p>
            <a:r>
              <a:rPr lang="en-US" sz="2400" dirty="0"/>
              <a:t>.set </a:t>
            </a:r>
            <a:r>
              <a:rPr lang="en-US" sz="2400" dirty="0" err="1"/>
              <a:t>noreorder</a:t>
            </a:r>
            <a:endParaRPr lang="en-US" sz="2400" dirty="0"/>
          </a:p>
          <a:p>
            <a:r>
              <a:rPr lang="en-US" sz="2400" dirty="0"/>
              <a:t>.set </a:t>
            </a:r>
            <a:r>
              <a:rPr lang="en-US" sz="2400" dirty="0" err="1"/>
              <a:t>noat</a:t>
            </a:r>
            <a:endParaRPr lang="en-US" sz="2400" dirty="0"/>
          </a:p>
          <a:p>
            <a:r>
              <a:rPr lang="en-US" sz="2400" dirty="0"/>
              <a:t>.</a:t>
            </a:r>
            <a:r>
              <a:rPr lang="en-US" sz="2400" dirty="0" err="1"/>
              <a:t>globl</a:t>
            </a:r>
            <a:r>
              <a:rPr lang="en-US" sz="2400" dirty="0"/>
              <a:t> __start</a:t>
            </a:r>
          </a:p>
          <a:p>
            <a:r>
              <a:rPr lang="en-US" sz="2400" dirty="0"/>
              <a:t>.text</a:t>
            </a:r>
          </a:p>
          <a:p>
            <a:r>
              <a:rPr lang="en-US" sz="2400" dirty="0"/>
              <a:t>__start:</a:t>
            </a:r>
          </a:p>
          <a:p>
            <a:r>
              <a:rPr lang="en-US" sz="2400" dirty="0"/>
              <a:t>    </a:t>
            </a:r>
            <a:r>
              <a:rPr lang="en-US" sz="2400" dirty="0" err="1"/>
              <a:t>ori</a:t>
            </a:r>
            <a:r>
              <a:rPr lang="en-US" sz="2400" dirty="0"/>
              <a:t> $t0, $zero, 0x1   # t0 = 1</a:t>
            </a:r>
          </a:p>
          <a:p>
            <a:r>
              <a:rPr lang="en-US" sz="2400" dirty="0"/>
              <a:t>    </a:t>
            </a:r>
            <a:r>
              <a:rPr lang="en-US" sz="2400" dirty="0" err="1"/>
              <a:t>ori</a:t>
            </a:r>
            <a:r>
              <a:rPr lang="en-US" sz="2400" dirty="0"/>
              <a:t> $t1, $zero, 0x1   # t1 = 1</a:t>
            </a:r>
          </a:p>
          <a:p>
            <a:r>
              <a:rPr lang="en-US" sz="2400" dirty="0"/>
              <a:t>loop:</a:t>
            </a:r>
          </a:p>
          <a:p>
            <a:r>
              <a:rPr lang="en-US" sz="2400" dirty="0"/>
              <a:t>    </a:t>
            </a:r>
            <a:r>
              <a:rPr lang="en-US" sz="2400" dirty="0" err="1"/>
              <a:t>addu</a:t>
            </a:r>
            <a:r>
              <a:rPr lang="en-US" sz="2400" dirty="0"/>
              <a:t> $t2, $t0, $t1    # t2 = t0+t1</a:t>
            </a:r>
          </a:p>
          <a:p>
            <a:r>
              <a:rPr lang="en-US" sz="2400" dirty="0"/>
              <a:t>    </a:t>
            </a:r>
            <a:r>
              <a:rPr lang="en-US" sz="2400" dirty="0" err="1"/>
              <a:t>ori</a:t>
            </a:r>
            <a:r>
              <a:rPr lang="en-US" sz="2400" dirty="0"/>
              <a:t>  $t0, $t1, 0x0    # t0 = t1</a:t>
            </a:r>
          </a:p>
          <a:p>
            <a:r>
              <a:rPr lang="en-US" sz="2400" dirty="0"/>
              <a:t>    </a:t>
            </a:r>
            <a:r>
              <a:rPr lang="en-US" sz="2400" dirty="0" err="1"/>
              <a:t>ori</a:t>
            </a:r>
            <a:r>
              <a:rPr lang="en-US" sz="2400" dirty="0"/>
              <a:t>  $t1, $t2, 0x0    # t1 = t2</a:t>
            </a:r>
          </a:p>
          <a:p>
            <a:r>
              <a:rPr lang="en-US" sz="2400" dirty="0"/>
              <a:t>    b loop</a:t>
            </a:r>
          </a:p>
          <a:p>
            <a:r>
              <a:rPr lang="en-US" sz="2400" dirty="0"/>
              <a:t>    </a:t>
            </a:r>
            <a:r>
              <a:rPr lang="en-US" sz="2400" dirty="0" err="1"/>
              <a:t>ori</a:t>
            </a:r>
            <a:r>
              <a:rPr lang="en-US" sz="2400" dirty="0"/>
              <a:t>  $zero, $zero, 0  # </a:t>
            </a:r>
            <a:r>
              <a:rPr lang="en-US" sz="2400" dirty="0" err="1"/>
              <a:t>noop</a:t>
            </a:r>
            <a:endParaRPr lang="en-US" sz="2400" dirty="0"/>
          </a:p>
          <a:p>
            <a:r>
              <a:rPr lang="en-US" sz="2400" dirty="0"/>
              <a:t> </a:t>
            </a:r>
          </a:p>
          <a:p>
            <a:endParaRPr lang="en-US" sz="4000" dirty="0"/>
          </a:p>
        </p:txBody>
      </p:sp>
    </p:spTree>
    <p:extLst>
      <p:ext uri="{BB962C8B-B14F-4D97-AF65-F5344CB8AC3E}">
        <p14:creationId xmlns:p14="http://schemas.microsoft.com/office/powerpoint/2010/main" val="16424425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小结</a:t>
            </a:r>
            <a:endParaRPr lang="en-US" dirty="0"/>
          </a:p>
        </p:txBody>
      </p:sp>
      <p:sp>
        <p:nvSpPr>
          <p:cNvPr id="3" name="Content Placeholder 2"/>
          <p:cNvSpPr>
            <a:spLocks noGrp="1"/>
          </p:cNvSpPr>
          <p:nvPr>
            <p:ph idx="1"/>
          </p:nvPr>
        </p:nvSpPr>
        <p:spPr/>
        <p:txBody>
          <a:bodyPr/>
          <a:lstStyle/>
          <a:p>
            <a:r>
              <a:rPr lang="zh-CN" altLang="en-US" dirty="0"/>
              <a:t>计算机程序语言</a:t>
            </a:r>
            <a:endParaRPr lang="en-US" altLang="zh-CN" dirty="0"/>
          </a:p>
          <a:p>
            <a:pPr lvl="1"/>
            <a:r>
              <a:rPr lang="zh-CN" altLang="en-US" dirty="0"/>
              <a:t>高级语言</a:t>
            </a:r>
            <a:endParaRPr lang="en-US" altLang="zh-CN" dirty="0"/>
          </a:p>
          <a:p>
            <a:pPr lvl="1"/>
            <a:r>
              <a:rPr lang="zh-CN" altLang="en-US" dirty="0"/>
              <a:t>汇编语言</a:t>
            </a:r>
            <a:endParaRPr lang="en-US" altLang="zh-CN" dirty="0"/>
          </a:p>
          <a:p>
            <a:pPr lvl="1"/>
            <a:r>
              <a:rPr lang="zh-CN" altLang="en-US" dirty="0"/>
              <a:t>机器语言</a:t>
            </a:r>
            <a:endParaRPr lang="en-US" altLang="zh-CN" dirty="0"/>
          </a:p>
          <a:p>
            <a:r>
              <a:rPr lang="zh-CN" altLang="en-US" dirty="0"/>
              <a:t>指令系统</a:t>
            </a:r>
            <a:endParaRPr lang="en-US" altLang="zh-CN" dirty="0"/>
          </a:p>
          <a:p>
            <a:pPr lvl="1"/>
            <a:r>
              <a:rPr lang="zh-CN" altLang="en-US" dirty="0"/>
              <a:t>硬件</a:t>
            </a:r>
            <a:r>
              <a:rPr lang="en-US" altLang="zh-CN" dirty="0"/>
              <a:t>/</a:t>
            </a:r>
            <a:r>
              <a:rPr lang="zh-CN" altLang="en-US" dirty="0"/>
              <a:t>软件接口</a:t>
            </a:r>
            <a:endParaRPr lang="en-US" altLang="zh-CN" dirty="0"/>
          </a:p>
          <a:p>
            <a:pPr lvl="1"/>
            <a:r>
              <a:rPr lang="zh-CN" altLang="en-US" dirty="0"/>
              <a:t>指令功能</a:t>
            </a:r>
            <a:r>
              <a:rPr lang="en-US" altLang="zh-CN" dirty="0"/>
              <a:t>/</a:t>
            </a:r>
            <a:r>
              <a:rPr lang="zh-CN" altLang="en-US" dirty="0"/>
              <a:t>指令格式</a:t>
            </a:r>
            <a:endParaRPr lang="en-US" altLang="zh-CN" dirty="0"/>
          </a:p>
          <a:p>
            <a:r>
              <a:rPr lang="en-US" altLang="zh-CN" dirty="0" err="1"/>
              <a:t>ThinPAD</a:t>
            </a:r>
            <a:r>
              <a:rPr lang="zh-CN" altLang="en-US" dirty="0"/>
              <a:t> </a:t>
            </a:r>
            <a:r>
              <a:rPr lang="en-US" altLang="zh-CN" dirty="0"/>
              <a:t>MIPS</a:t>
            </a:r>
            <a:r>
              <a:rPr lang="zh-CN" altLang="en-US" dirty="0"/>
              <a:t>指令系统</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37</a:t>
            </a:fld>
            <a:endParaRPr lang="zh-CN" altLang="en-US">
              <a:solidFill>
                <a:srgbClr val="1F497D"/>
              </a:solidFill>
            </a:endParaRPr>
          </a:p>
        </p:txBody>
      </p:sp>
    </p:spTree>
    <p:extLst>
      <p:ext uri="{BB962C8B-B14F-4D97-AF65-F5344CB8AC3E}">
        <p14:creationId xmlns:p14="http://schemas.microsoft.com/office/powerpoint/2010/main" val="11891764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阅读和思考</a:t>
            </a:r>
            <a:endParaRPr lang="en-US" dirty="0"/>
          </a:p>
        </p:txBody>
      </p:sp>
      <p:sp>
        <p:nvSpPr>
          <p:cNvPr id="3" name="Content Placeholder 2"/>
          <p:cNvSpPr>
            <a:spLocks noGrp="1"/>
          </p:cNvSpPr>
          <p:nvPr>
            <p:ph idx="1"/>
          </p:nvPr>
        </p:nvSpPr>
        <p:spPr/>
        <p:txBody>
          <a:bodyPr/>
          <a:lstStyle/>
          <a:p>
            <a:r>
              <a:rPr lang="zh-CN" altLang="en-US" dirty="0"/>
              <a:t>阅读</a:t>
            </a:r>
            <a:endParaRPr lang="en-US" altLang="zh-CN" dirty="0"/>
          </a:p>
          <a:p>
            <a:pPr lvl="1"/>
            <a:r>
              <a:rPr lang="zh-CN" altLang="en-US" dirty="0"/>
              <a:t>教材：第</a:t>
            </a:r>
            <a:r>
              <a:rPr lang="en-US" altLang="zh-CN" dirty="0"/>
              <a:t>2</a:t>
            </a:r>
            <a:r>
              <a:rPr lang="zh-CN" altLang="en-US" dirty="0"/>
              <a:t>章 指令系统</a:t>
            </a:r>
            <a:endParaRPr lang="en-US" altLang="zh-CN" dirty="0"/>
          </a:p>
          <a:p>
            <a:pPr lvl="1"/>
            <a:r>
              <a:rPr lang="zh-CN" altLang="en-US" dirty="0"/>
              <a:t>实验指导书（指令系统、模拟器）</a:t>
            </a:r>
            <a:endParaRPr lang="en-US" altLang="zh-CN" dirty="0"/>
          </a:p>
          <a:p>
            <a:r>
              <a:rPr lang="zh-CN" altLang="en-US" dirty="0"/>
              <a:t>思考</a:t>
            </a:r>
            <a:endParaRPr lang="en-US" altLang="zh-CN" dirty="0"/>
          </a:p>
          <a:p>
            <a:pPr lvl="1"/>
            <a:r>
              <a:rPr lang="zh-CN" altLang="en-US" dirty="0"/>
              <a:t>指令系统的作用和地位？</a:t>
            </a:r>
            <a:endParaRPr lang="en-US" altLang="zh-CN" dirty="0"/>
          </a:p>
          <a:p>
            <a:pPr lvl="1"/>
            <a:r>
              <a:rPr lang="zh-CN" altLang="en-US" dirty="0"/>
              <a:t>为实现</a:t>
            </a:r>
            <a:r>
              <a:rPr lang="en-US" altLang="zh-CN" dirty="0" err="1"/>
              <a:t>ThinPAD</a:t>
            </a:r>
            <a:r>
              <a:rPr lang="zh-CN" altLang="en-US" dirty="0"/>
              <a:t>指令系统，</a:t>
            </a:r>
            <a:r>
              <a:rPr lang="en-US" altLang="zh-CN" dirty="0"/>
              <a:t>ALU</a:t>
            </a:r>
            <a:r>
              <a:rPr lang="zh-CN" altLang="en-US" dirty="0"/>
              <a:t>应该具备哪些功能</a:t>
            </a:r>
            <a:endParaRPr lang="en-US" altLang="zh-CN" dirty="0"/>
          </a:p>
          <a:p>
            <a:pPr lvl="1"/>
            <a:r>
              <a:rPr lang="zh-CN" altLang="en-US" dirty="0"/>
              <a:t>数据在计算机内部如何表示？应表示哪几类数据？</a:t>
            </a:r>
            <a:endParaRPr lang="en-US" altLang="zh-CN" dirty="0"/>
          </a:p>
          <a:p>
            <a:r>
              <a:rPr lang="zh-CN" altLang="en-US" dirty="0"/>
              <a:t>练习</a:t>
            </a:r>
            <a:endParaRPr lang="en-US" altLang="zh-CN" dirty="0"/>
          </a:p>
          <a:p>
            <a:pPr lvl="1"/>
            <a:r>
              <a:rPr lang="en-US" altLang="zh-CN" dirty="0"/>
              <a:t>Project1</a:t>
            </a:r>
          </a:p>
          <a:p>
            <a:pPr lvl="1"/>
            <a:r>
              <a:rPr lang="zh-CN" altLang="en-US" dirty="0"/>
              <a:t>分析</a:t>
            </a:r>
            <a:r>
              <a:rPr lang="en-US" altLang="zh-CN" dirty="0" err="1"/>
              <a:t>ThinPAD</a:t>
            </a:r>
            <a:r>
              <a:rPr lang="zh-CN" altLang="en-US" dirty="0"/>
              <a:t> </a:t>
            </a:r>
            <a:r>
              <a:rPr lang="en-US" altLang="zh-CN" dirty="0"/>
              <a:t>MIPS</a:t>
            </a:r>
            <a:r>
              <a:rPr lang="zh-CN" altLang="en-US" dirty="0"/>
              <a:t>指令系统的特点</a:t>
            </a:r>
            <a:endParaRPr lang="en-US" altLang="zh-CN" dirty="0"/>
          </a:p>
          <a:p>
            <a:pPr lvl="1"/>
            <a:r>
              <a:rPr lang="zh-CN" altLang="en-US" dirty="0"/>
              <a:t>读监控程序源码（结合</a:t>
            </a:r>
            <a:r>
              <a:rPr lang="en-US" altLang="zh-CN" dirty="0"/>
              <a:t>Term</a:t>
            </a:r>
            <a:r>
              <a:rPr lang="zh-CN" altLang="en-US"/>
              <a:t>程序）</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38</a:t>
            </a:fld>
            <a:endParaRPr lang="zh-CN" altLang="en-US">
              <a:solidFill>
                <a:srgbClr val="1F497D"/>
              </a:solidFill>
            </a:endParaRPr>
          </a:p>
        </p:txBody>
      </p:sp>
    </p:spTree>
    <p:extLst>
      <p:ext uri="{BB962C8B-B14F-4D97-AF65-F5344CB8AC3E}">
        <p14:creationId xmlns:p14="http://schemas.microsoft.com/office/powerpoint/2010/main" val="18631257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谢谢</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2"/>
          </p:nvPr>
        </p:nvSpPr>
        <p:spPr/>
        <p:txBody>
          <a:bodyPr/>
          <a:lstStyle/>
          <a:p>
            <a:pPr>
              <a:defRPr/>
            </a:pPr>
            <a:fld id="{555F886C-0A22-6F4D-BC08-A1674DBCDE43}" type="slidenum">
              <a:rPr lang="en-US" altLang="zh-CN" smtClean="0">
                <a:solidFill>
                  <a:srgbClr val="1F497D"/>
                </a:solidFill>
              </a:rPr>
              <a:pPr>
                <a:defRPr/>
              </a:pPr>
              <a:t>39</a:t>
            </a:fld>
            <a:endParaRPr lang="zh-CN" altLang="en-US">
              <a:solidFill>
                <a:srgbClr val="1F497D"/>
              </a:solidFill>
            </a:endParaRPr>
          </a:p>
        </p:txBody>
      </p:sp>
    </p:spTree>
    <p:extLst>
      <p:ext uri="{BB962C8B-B14F-4D97-AF65-F5344CB8AC3E}">
        <p14:creationId xmlns:p14="http://schemas.microsoft.com/office/powerpoint/2010/main" val="246637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计算机程序</a:t>
            </a:r>
            <a:endParaRPr lang="en-US" dirty="0"/>
          </a:p>
        </p:txBody>
      </p:sp>
      <p:sp>
        <p:nvSpPr>
          <p:cNvPr id="3" name="Content Placeholder 2"/>
          <p:cNvSpPr>
            <a:spLocks noGrp="1"/>
          </p:cNvSpPr>
          <p:nvPr>
            <p:ph idx="1"/>
          </p:nvPr>
        </p:nvSpPr>
        <p:spPr/>
        <p:txBody>
          <a:bodyPr/>
          <a:lstStyle/>
          <a:p>
            <a:r>
              <a:rPr lang="en-US" b="1" dirty="0"/>
              <a:t>Computer programs</a:t>
            </a:r>
            <a:r>
              <a:rPr lang="en-US" dirty="0"/>
              <a:t>(also </a:t>
            </a:r>
            <a:r>
              <a:rPr lang="en-US" b="1" dirty="0"/>
              <a:t>software programs</a:t>
            </a:r>
            <a:r>
              <a:rPr lang="en-US" dirty="0"/>
              <a:t>, or just </a:t>
            </a:r>
            <a:r>
              <a:rPr lang="en-US" b="1" dirty="0"/>
              <a:t>programs</a:t>
            </a:r>
            <a:r>
              <a:rPr lang="en-US" dirty="0"/>
              <a:t>) are </a:t>
            </a:r>
            <a:r>
              <a:rPr lang="en-US" dirty="0" err="1"/>
              <a:t>instructionsfor</a:t>
            </a:r>
            <a:r>
              <a:rPr lang="en-US" dirty="0"/>
              <a:t> a computer. A computer requires programs to function, and a computer program does nothing unless its instructions are executed by a central processor. Computer programs are either </a:t>
            </a:r>
            <a:r>
              <a:rPr lang="en-US" dirty="0" err="1"/>
              <a:t>executableprograms</a:t>
            </a:r>
            <a:r>
              <a:rPr lang="en-US" dirty="0"/>
              <a:t> or the source </a:t>
            </a:r>
            <a:r>
              <a:rPr lang="en-US" dirty="0" err="1"/>
              <a:t>codefrom</a:t>
            </a:r>
            <a:r>
              <a:rPr lang="en-US" dirty="0"/>
              <a:t> which executable programs are derived (e.g., compiled).</a:t>
            </a:r>
          </a:p>
          <a:p>
            <a:endParaRPr lang="en-US" altLang="zh-CN" dirty="0"/>
          </a:p>
          <a:p>
            <a:r>
              <a:rPr lang="zh-CN" altLang="en-US" dirty="0"/>
              <a:t>程序员和计算机硬件之间交互的语言</a:t>
            </a:r>
            <a:endParaRPr lang="en-US" dirty="0"/>
          </a:p>
          <a:p>
            <a:r>
              <a:rPr lang="zh-CN" altLang="en-US" dirty="0"/>
              <a:t>高级语言</a:t>
            </a:r>
            <a:endParaRPr lang="en-US" altLang="zh-CN" dirty="0"/>
          </a:p>
          <a:p>
            <a:r>
              <a:rPr lang="zh-CN" altLang="en-US" dirty="0"/>
              <a:t>汇编语言</a:t>
            </a:r>
            <a:endParaRPr lang="en-US" altLang="zh-CN" dirty="0"/>
          </a:p>
          <a:p>
            <a:r>
              <a:rPr lang="zh-CN" altLang="en-US" dirty="0"/>
              <a:t>机器语言</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a:t>
            </a:fld>
            <a:endParaRPr lang="zh-CN" altLang="en-US">
              <a:solidFill>
                <a:srgbClr val="1F497D"/>
              </a:solidFill>
            </a:endParaRPr>
          </a:p>
        </p:txBody>
      </p:sp>
    </p:spTree>
    <p:extLst>
      <p:ext uri="{BB962C8B-B14F-4D97-AF65-F5344CB8AC3E}">
        <p14:creationId xmlns:p14="http://schemas.microsoft.com/office/powerpoint/2010/main" val="754941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程序举例</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a:t>
            </a:fld>
            <a:endParaRPr lang="zh-CN" altLang="en-US">
              <a:solidFill>
                <a:srgbClr val="1F497D"/>
              </a:solidFill>
            </a:endParaRPr>
          </a:p>
        </p:txBody>
      </p:sp>
      <p:sp>
        <p:nvSpPr>
          <p:cNvPr id="5" name="TextBox 4"/>
          <p:cNvSpPr txBox="1"/>
          <p:nvPr/>
        </p:nvSpPr>
        <p:spPr>
          <a:xfrm>
            <a:off x="251520" y="1143000"/>
            <a:ext cx="3541354" cy="2554545"/>
          </a:xfrm>
          <a:prstGeom prst="rect">
            <a:avLst/>
          </a:prstGeom>
          <a:noFill/>
        </p:spPr>
        <p:txBody>
          <a:bodyPr wrap="none" rtlCol="0">
            <a:spAutoFit/>
          </a:bodyPr>
          <a:lstStyle/>
          <a:p>
            <a:r>
              <a:rPr lang="mr-IN" sz="2000" dirty="0" err="1"/>
              <a:t>main</a:t>
            </a:r>
            <a:r>
              <a:rPr lang="mr-IN" sz="2000" dirty="0"/>
              <a:t>()</a:t>
            </a:r>
          </a:p>
          <a:p>
            <a:r>
              <a:rPr lang="mr-IN" sz="2000" dirty="0"/>
              <a:t>{ </a:t>
            </a:r>
            <a:endParaRPr lang="en-US" sz="2000" dirty="0"/>
          </a:p>
          <a:p>
            <a:r>
              <a:rPr lang="zh-CN" altLang="en-US" sz="2000" dirty="0"/>
              <a:t>    </a:t>
            </a:r>
            <a:r>
              <a:rPr lang="mr-IN" sz="2000" dirty="0" err="1"/>
              <a:t>int</a:t>
            </a:r>
            <a:r>
              <a:rPr lang="zh-CN" altLang="en-US" sz="2000" dirty="0"/>
              <a:t> </a:t>
            </a:r>
            <a:r>
              <a:rPr lang="mr-IN" sz="2000" dirty="0" err="1"/>
              <a:t>fibo</a:t>
            </a:r>
            <a:r>
              <a:rPr lang="mr-IN" sz="2000" dirty="0"/>
              <a:t>[10];</a:t>
            </a:r>
          </a:p>
          <a:p>
            <a:r>
              <a:rPr lang="zh-CN" altLang="en-US" sz="2000" dirty="0"/>
              <a:t>    </a:t>
            </a:r>
            <a:r>
              <a:rPr lang="mr-IN" sz="2000" dirty="0" err="1"/>
              <a:t>int</a:t>
            </a:r>
            <a:r>
              <a:rPr lang="zh-CN" altLang="en-US" sz="2000" dirty="0"/>
              <a:t> </a:t>
            </a:r>
            <a:r>
              <a:rPr lang="mr-IN" sz="2000" dirty="0" err="1"/>
              <a:t>i</a:t>
            </a:r>
            <a:r>
              <a:rPr lang="mr-IN" sz="2000" dirty="0"/>
              <a:t>;</a:t>
            </a:r>
          </a:p>
          <a:p>
            <a:r>
              <a:rPr lang="zh-CN" altLang="en-US" sz="2000" dirty="0"/>
              <a:t>    </a:t>
            </a:r>
            <a:r>
              <a:rPr lang="mr-IN" sz="2000" dirty="0" err="1"/>
              <a:t>fibo</a:t>
            </a:r>
            <a:r>
              <a:rPr lang="mr-IN" sz="2000" dirty="0"/>
              <a:t>[0]=1; </a:t>
            </a:r>
            <a:r>
              <a:rPr lang="mr-IN" sz="2000" dirty="0" err="1"/>
              <a:t>fibo</a:t>
            </a:r>
            <a:r>
              <a:rPr lang="mr-IN" sz="2000" dirty="0"/>
              <a:t>[1] =1;</a:t>
            </a:r>
          </a:p>
          <a:p>
            <a:r>
              <a:rPr lang="zh-CN" altLang="en-US" sz="2000" dirty="0"/>
              <a:t>    </a:t>
            </a:r>
            <a:r>
              <a:rPr lang="mr-IN" sz="2000" dirty="0" err="1"/>
              <a:t>for</a:t>
            </a:r>
            <a:r>
              <a:rPr lang="mr-IN" sz="2000" dirty="0"/>
              <a:t> ( </a:t>
            </a:r>
            <a:r>
              <a:rPr lang="mr-IN" sz="2000" dirty="0" err="1"/>
              <a:t>i</a:t>
            </a:r>
            <a:r>
              <a:rPr lang="mr-IN" sz="2000" dirty="0"/>
              <a:t>=2 ; </a:t>
            </a:r>
            <a:r>
              <a:rPr lang="mr-IN" sz="2000" dirty="0" err="1"/>
              <a:t>i</a:t>
            </a:r>
            <a:r>
              <a:rPr lang="mr-IN" sz="2000" dirty="0"/>
              <a:t>&lt;10; </a:t>
            </a:r>
            <a:r>
              <a:rPr lang="mr-IN" sz="2000" dirty="0" err="1"/>
              <a:t>i</a:t>
            </a:r>
            <a:r>
              <a:rPr lang="mr-IN" sz="2000" dirty="0"/>
              <a:t>++)</a:t>
            </a:r>
          </a:p>
          <a:p>
            <a:r>
              <a:rPr lang="zh-CN" altLang="en-US" sz="2000" dirty="0"/>
              <a:t>        </a:t>
            </a:r>
            <a:r>
              <a:rPr lang="mr-IN" sz="2000" dirty="0" err="1"/>
              <a:t>fibo</a:t>
            </a:r>
            <a:r>
              <a:rPr lang="mr-IN" sz="2000" dirty="0"/>
              <a:t>[</a:t>
            </a:r>
            <a:r>
              <a:rPr lang="mr-IN" sz="2000" dirty="0" err="1"/>
              <a:t>i</a:t>
            </a:r>
            <a:r>
              <a:rPr lang="mr-IN" sz="2000" dirty="0"/>
              <a:t>]= </a:t>
            </a:r>
            <a:r>
              <a:rPr lang="mr-IN" sz="2000" dirty="0" err="1"/>
              <a:t>fibo</a:t>
            </a:r>
            <a:r>
              <a:rPr lang="mr-IN" sz="2000" dirty="0"/>
              <a:t>[i-1]</a:t>
            </a:r>
            <a:r>
              <a:rPr lang="zh-CN" altLang="en-US" sz="2000" dirty="0"/>
              <a:t> </a:t>
            </a:r>
            <a:r>
              <a:rPr lang="mr-IN" sz="2000" dirty="0"/>
              <a:t>+</a:t>
            </a:r>
            <a:r>
              <a:rPr lang="zh-CN" altLang="en-US" sz="2000" dirty="0"/>
              <a:t> </a:t>
            </a:r>
            <a:r>
              <a:rPr lang="mr-IN" sz="2000" dirty="0" err="1"/>
              <a:t>fibo</a:t>
            </a:r>
            <a:r>
              <a:rPr lang="mr-IN" sz="2000" dirty="0"/>
              <a:t>[i-2];</a:t>
            </a:r>
          </a:p>
          <a:p>
            <a:r>
              <a:rPr lang="mr-IN" sz="2000" dirty="0"/>
              <a:t>}</a:t>
            </a:r>
          </a:p>
        </p:txBody>
      </p:sp>
      <p:sp>
        <p:nvSpPr>
          <p:cNvPr id="6" name="TextBox 5"/>
          <p:cNvSpPr txBox="1"/>
          <p:nvPr/>
        </p:nvSpPr>
        <p:spPr>
          <a:xfrm>
            <a:off x="4572000" y="1205074"/>
            <a:ext cx="4330824" cy="3970318"/>
          </a:xfrm>
          <a:prstGeom prst="rect">
            <a:avLst/>
          </a:prstGeom>
          <a:noFill/>
        </p:spPr>
        <p:txBody>
          <a:bodyPr wrap="square" rtlCol="0">
            <a:spAutoFit/>
          </a:bodyPr>
          <a:lstStyle/>
          <a:p>
            <a:r>
              <a:rPr lang="en-US" altLang="zh-CN" dirty="0"/>
              <a:t>LI</a:t>
            </a:r>
            <a:r>
              <a:rPr lang="zh-CN" altLang="en-US" dirty="0"/>
              <a:t>    </a:t>
            </a:r>
            <a:r>
              <a:rPr lang="en-US" altLang="zh-CN" dirty="0"/>
              <a:t>R1 1</a:t>
            </a:r>
            <a:r>
              <a:rPr lang="zh-CN" altLang="en-US" dirty="0"/>
              <a:t>         </a:t>
            </a:r>
            <a:r>
              <a:rPr lang="en-US" altLang="zh-CN" dirty="0"/>
              <a:t>;</a:t>
            </a:r>
            <a:r>
              <a:rPr lang="zh-CN" altLang="en-US" dirty="0"/>
              <a:t>将</a:t>
            </a:r>
            <a:r>
              <a:rPr lang="en-US" altLang="zh-CN" dirty="0"/>
              <a:t>R1</a:t>
            </a:r>
            <a:r>
              <a:rPr lang="zh-CN" altLang="en-US" dirty="0"/>
              <a:t>寄存器赋值为</a:t>
            </a:r>
            <a:r>
              <a:rPr lang="en-US" altLang="zh-CN" dirty="0"/>
              <a:t>1</a:t>
            </a:r>
          </a:p>
          <a:p>
            <a:r>
              <a:rPr lang="en-US" altLang="zh-CN" dirty="0"/>
              <a:t>LI </a:t>
            </a:r>
            <a:r>
              <a:rPr lang="zh-CN" altLang="en-US" dirty="0"/>
              <a:t>   </a:t>
            </a:r>
            <a:r>
              <a:rPr lang="en-US" altLang="zh-CN" dirty="0"/>
              <a:t>R2 1</a:t>
            </a:r>
            <a:r>
              <a:rPr lang="zh-CN" altLang="en-US" dirty="0"/>
              <a:t>         </a:t>
            </a:r>
            <a:r>
              <a:rPr lang="en-US" altLang="zh-CN" dirty="0"/>
              <a:t>;</a:t>
            </a:r>
            <a:r>
              <a:rPr lang="zh-CN" altLang="en-US" dirty="0"/>
              <a:t>将</a:t>
            </a:r>
            <a:r>
              <a:rPr lang="en-US" altLang="zh-CN" dirty="0"/>
              <a:t>R2</a:t>
            </a:r>
            <a:r>
              <a:rPr lang="zh-CN" altLang="en-US" dirty="0"/>
              <a:t>寄存器赋值为</a:t>
            </a:r>
            <a:r>
              <a:rPr lang="en-US" altLang="zh-CN" dirty="0"/>
              <a:t>1</a:t>
            </a:r>
          </a:p>
          <a:p>
            <a:r>
              <a:rPr lang="en-US" altLang="zh-CN" dirty="0"/>
              <a:t>LI </a:t>
            </a:r>
            <a:r>
              <a:rPr lang="zh-CN" altLang="en-US" dirty="0"/>
              <a:t>   </a:t>
            </a:r>
            <a:r>
              <a:rPr lang="en-US" altLang="zh-CN" dirty="0"/>
              <a:t>R3 80 </a:t>
            </a:r>
            <a:r>
              <a:rPr lang="zh-CN" altLang="en-US" dirty="0"/>
              <a:t>      </a:t>
            </a:r>
            <a:r>
              <a:rPr lang="en-US" altLang="zh-CN" dirty="0"/>
              <a:t>;</a:t>
            </a:r>
            <a:r>
              <a:rPr lang="zh-CN" altLang="en-US" dirty="0"/>
              <a:t>将</a:t>
            </a:r>
            <a:r>
              <a:rPr lang="en-US" altLang="zh-CN" dirty="0"/>
              <a:t>R3</a:t>
            </a:r>
            <a:r>
              <a:rPr lang="zh-CN" altLang="en-US" dirty="0"/>
              <a:t>寄存器赋值为</a:t>
            </a:r>
            <a:r>
              <a:rPr lang="en-US" altLang="zh-CN" dirty="0"/>
              <a:t>80h</a:t>
            </a:r>
          </a:p>
          <a:p>
            <a:r>
              <a:rPr lang="en-US" altLang="zh-CN" dirty="0"/>
              <a:t>SLL </a:t>
            </a:r>
            <a:r>
              <a:rPr lang="zh-CN" altLang="en-US" dirty="0"/>
              <a:t> </a:t>
            </a:r>
            <a:r>
              <a:rPr lang="en-US" altLang="zh-CN" dirty="0"/>
              <a:t>R3 R3</a:t>
            </a:r>
            <a:r>
              <a:rPr lang="zh-CN" altLang="en-US" dirty="0"/>
              <a:t>  </a:t>
            </a:r>
            <a:r>
              <a:rPr lang="en-US" altLang="zh-CN" dirty="0"/>
              <a:t>0</a:t>
            </a:r>
            <a:r>
              <a:rPr lang="zh-CN" altLang="en-US" dirty="0"/>
              <a:t>  </a:t>
            </a:r>
            <a:r>
              <a:rPr lang="en-US" altLang="zh-CN" dirty="0"/>
              <a:t>;R3</a:t>
            </a:r>
            <a:r>
              <a:rPr lang="zh-CN" altLang="en-US" dirty="0"/>
              <a:t>逻辑左移</a:t>
            </a:r>
            <a:r>
              <a:rPr lang="en-US" altLang="zh-CN" dirty="0"/>
              <a:t>8</a:t>
            </a:r>
            <a:r>
              <a:rPr lang="zh-CN" altLang="en-US" dirty="0"/>
              <a:t>位为</a:t>
            </a:r>
            <a:r>
              <a:rPr lang="en-US" altLang="zh-CN" dirty="0"/>
              <a:t>8000h</a:t>
            </a:r>
          </a:p>
          <a:p>
            <a:r>
              <a:rPr lang="en-US" altLang="zh-CN" dirty="0"/>
              <a:t>LI </a:t>
            </a:r>
            <a:r>
              <a:rPr lang="zh-CN" altLang="en-US" dirty="0"/>
              <a:t>   </a:t>
            </a:r>
            <a:r>
              <a:rPr lang="en-US" altLang="zh-CN" dirty="0"/>
              <a:t>R4 9</a:t>
            </a:r>
            <a:r>
              <a:rPr lang="zh-CN" altLang="en-US" dirty="0"/>
              <a:t>         </a:t>
            </a:r>
            <a:r>
              <a:rPr lang="en-US" altLang="zh-CN" dirty="0"/>
              <a:t>;</a:t>
            </a:r>
            <a:r>
              <a:rPr lang="zh-CN" altLang="en-US" dirty="0"/>
              <a:t>将</a:t>
            </a:r>
            <a:r>
              <a:rPr lang="en-US" altLang="zh-CN" dirty="0"/>
              <a:t>R4</a:t>
            </a:r>
            <a:r>
              <a:rPr lang="zh-CN" altLang="en-US" dirty="0"/>
              <a:t>寄存器赋值为</a:t>
            </a:r>
            <a:r>
              <a:rPr lang="en-US" altLang="zh-CN" dirty="0"/>
              <a:t>9</a:t>
            </a:r>
            <a:r>
              <a:rPr lang="zh-CN" altLang="en-US" dirty="0"/>
              <a:t>，规定循环次数为</a:t>
            </a:r>
            <a:r>
              <a:rPr lang="en-US" altLang="zh-CN" dirty="0"/>
              <a:t>9</a:t>
            </a:r>
          </a:p>
          <a:p>
            <a:r>
              <a:rPr lang="en-US" altLang="zh-CN" dirty="0"/>
              <a:t>SW </a:t>
            </a:r>
            <a:r>
              <a:rPr lang="zh-CN" altLang="en-US" dirty="0"/>
              <a:t>  </a:t>
            </a:r>
            <a:r>
              <a:rPr lang="en-US" altLang="zh-CN" dirty="0"/>
              <a:t>R3 R1 0</a:t>
            </a:r>
            <a:r>
              <a:rPr lang="zh-CN" altLang="en-US" dirty="0"/>
              <a:t>   </a:t>
            </a:r>
            <a:r>
              <a:rPr lang="en-US" altLang="zh-CN" dirty="0"/>
              <a:t>;</a:t>
            </a:r>
            <a:r>
              <a:rPr lang="zh-CN" altLang="en-US" dirty="0"/>
              <a:t>将</a:t>
            </a:r>
            <a:r>
              <a:rPr lang="en-US" altLang="zh-CN" dirty="0"/>
              <a:t>R1</a:t>
            </a:r>
            <a:r>
              <a:rPr lang="zh-CN" altLang="en-US" dirty="0"/>
              <a:t>值写入内存</a:t>
            </a:r>
            <a:r>
              <a:rPr lang="en-US" altLang="zh-CN" dirty="0"/>
              <a:t>[R3+0]</a:t>
            </a:r>
            <a:endParaRPr lang="zh-CN" altLang="en-US" dirty="0"/>
          </a:p>
          <a:p>
            <a:r>
              <a:rPr lang="en-US" altLang="zh-CN" dirty="0"/>
              <a:t>SW </a:t>
            </a:r>
            <a:r>
              <a:rPr lang="zh-CN" altLang="en-US" dirty="0"/>
              <a:t>  </a:t>
            </a:r>
            <a:r>
              <a:rPr lang="en-US" altLang="zh-CN" dirty="0"/>
              <a:t>R3 R2 1</a:t>
            </a:r>
            <a:r>
              <a:rPr lang="zh-CN" altLang="en-US" dirty="0"/>
              <a:t>   </a:t>
            </a:r>
            <a:r>
              <a:rPr lang="en-US" altLang="zh-CN" dirty="0"/>
              <a:t>;</a:t>
            </a:r>
            <a:r>
              <a:rPr lang="zh-CN" altLang="en-US" dirty="0"/>
              <a:t>将</a:t>
            </a:r>
            <a:r>
              <a:rPr lang="en-US" altLang="zh-CN" dirty="0"/>
              <a:t>R2</a:t>
            </a:r>
            <a:r>
              <a:rPr lang="zh-CN" altLang="en-US" dirty="0"/>
              <a:t>值写入内存</a:t>
            </a:r>
            <a:r>
              <a:rPr lang="en-US" altLang="zh-CN" dirty="0"/>
              <a:t>[R3+1]</a:t>
            </a:r>
            <a:endParaRPr lang="zh-CN" altLang="en-US" dirty="0"/>
          </a:p>
          <a:p>
            <a:r>
              <a:rPr lang="en-US" altLang="zh-CN" dirty="0"/>
              <a:t>ADDU R1 R2 R1</a:t>
            </a:r>
            <a:r>
              <a:rPr lang="zh-CN" altLang="en-US" dirty="0"/>
              <a:t>   </a:t>
            </a:r>
            <a:r>
              <a:rPr lang="en-US" altLang="zh-CN" dirty="0"/>
              <a:t>;R1=R1+R2</a:t>
            </a:r>
          </a:p>
          <a:p>
            <a:r>
              <a:rPr lang="en-US" altLang="zh-CN" dirty="0"/>
              <a:t>ADDU R1 R2 R2</a:t>
            </a:r>
            <a:r>
              <a:rPr lang="zh-CN" altLang="en-US" dirty="0"/>
              <a:t>   </a:t>
            </a:r>
            <a:r>
              <a:rPr lang="en-US" altLang="zh-CN" dirty="0"/>
              <a:t>;R2=R1+R2</a:t>
            </a:r>
          </a:p>
          <a:p>
            <a:r>
              <a:rPr lang="en-US" altLang="zh-CN" dirty="0"/>
              <a:t>ADDIU R3 2</a:t>
            </a:r>
            <a:r>
              <a:rPr lang="zh-CN" altLang="en-US" dirty="0"/>
              <a:t>         </a:t>
            </a:r>
            <a:r>
              <a:rPr lang="en-US" altLang="zh-CN" dirty="0"/>
              <a:t>;R3=R3+2</a:t>
            </a:r>
          </a:p>
          <a:p>
            <a:r>
              <a:rPr lang="en-US" altLang="zh-CN" dirty="0"/>
              <a:t>ADDIU R4 FF</a:t>
            </a:r>
            <a:r>
              <a:rPr lang="zh-CN" altLang="en-US" dirty="0"/>
              <a:t>        </a:t>
            </a:r>
            <a:r>
              <a:rPr lang="en-US" altLang="zh-CN" dirty="0"/>
              <a:t>;R4=R4-1</a:t>
            </a:r>
          </a:p>
          <a:p>
            <a:r>
              <a:rPr lang="en-US" altLang="zh-CN" dirty="0"/>
              <a:t>BNEZ R4 F9</a:t>
            </a:r>
            <a:r>
              <a:rPr lang="zh-CN" altLang="en-US" dirty="0"/>
              <a:t>          </a:t>
            </a:r>
            <a:r>
              <a:rPr lang="en-US" altLang="zh-CN" dirty="0"/>
              <a:t>;</a:t>
            </a:r>
            <a:r>
              <a:rPr lang="zh-CN" altLang="en-US" dirty="0"/>
              <a:t>跳转到指令（</a:t>
            </a:r>
            <a:r>
              <a:rPr lang="en-US" altLang="zh-CN" dirty="0"/>
              <a:t>SW R3 R1 0</a:t>
            </a:r>
            <a:r>
              <a:rPr lang="zh-CN" altLang="en-US" dirty="0"/>
              <a:t>）处，</a:t>
            </a:r>
            <a:r>
              <a:rPr lang="en-US" altLang="zh-CN" dirty="0"/>
              <a:t>F9</a:t>
            </a:r>
            <a:r>
              <a:rPr lang="zh-CN" altLang="en-US" dirty="0"/>
              <a:t>为偏移量</a:t>
            </a:r>
            <a:r>
              <a:rPr lang="en-US" altLang="zh-CN" dirty="0"/>
              <a:t>-7</a:t>
            </a:r>
          </a:p>
        </p:txBody>
      </p:sp>
    </p:spTree>
    <p:extLst>
      <p:ext uri="{BB962C8B-B14F-4D97-AF65-F5344CB8AC3E}">
        <p14:creationId xmlns:p14="http://schemas.microsoft.com/office/powerpoint/2010/main" val="1291860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Von </a:t>
            </a:r>
            <a:r>
              <a:rPr lang="en-US" dirty="0" err="1"/>
              <a:t>Newmann</a:t>
            </a:r>
            <a:r>
              <a:rPr lang="zh-CN" altLang="en-US" dirty="0"/>
              <a:t>结构计算机</a:t>
            </a:r>
            <a:endParaRPr lang="en-US" dirty="0"/>
          </a:p>
        </p:txBody>
      </p:sp>
      <p:sp>
        <p:nvSpPr>
          <p:cNvPr id="3" name="Content Placeholder 2"/>
          <p:cNvSpPr>
            <a:spLocks noGrp="1"/>
          </p:cNvSpPr>
          <p:nvPr>
            <p:ph idx="1"/>
          </p:nvPr>
        </p:nvSpPr>
        <p:spPr/>
        <p:txBody>
          <a:bodyPr/>
          <a:lstStyle/>
          <a:p>
            <a:r>
              <a:rPr lang="zh-CN" altLang="en-US" dirty="0"/>
              <a:t>存储程序计算机</a:t>
            </a:r>
            <a:endParaRPr lang="en-US" altLang="zh-CN" dirty="0"/>
          </a:p>
          <a:p>
            <a:pPr lvl="1"/>
            <a:r>
              <a:rPr lang="zh-CN" altLang="en-US" dirty="0"/>
              <a:t>程序由指令构成</a:t>
            </a:r>
            <a:endParaRPr lang="en-US" altLang="zh-CN" dirty="0"/>
          </a:p>
          <a:p>
            <a:pPr lvl="1"/>
            <a:r>
              <a:rPr lang="zh-CN" altLang="en-US" dirty="0"/>
              <a:t>程序功能通过指令序列描述</a:t>
            </a:r>
            <a:endParaRPr lang="en-US" altLang="zh-CN" dirty="0"/>
          </a:p>
          <a:p>
            <a:pPr lvl="1"/>
            <a:r>
              <a:rPr lang="zh-CN" altLang="en-US" dirty="0"/>
              <a:t>指令序列在存储器中顺序存放</a:t>
            </a:r>
            <a:endParaRPr lang="en-US" altLang="zh-CN" dirty="0"/>
          </a:p>
          <a:p>
            <a:r>
              <a:rPr lang="zh-CN" altLang="en-US" dirty="0"/>
              <a:t>顺序执行指令</a:t>
            </a:r>
            <a:endParaRPr lang="en-US" altLang="zh-CN" dirty="0"/>
          </a:p>
          <a:p>
            <a:pPr lvl="1"/>
            <a:r>
              <a:rPr lang="en-US" altLang="zh-CN" dirty="0"/>
              <a:t>Pc</a:t>
            </a:r>
            <a:r>
              <a:rPr lang="zh-CN" altLang="en-US" dirty="0"/>
              <a:t>指向需要执行的指令</a:t>
            </a:r>
            <a:endParaRPr lang="en-US" altLang="zh-CN" dirty="0"/>
          </a:p>
          <a:p>
            <a:pPr lvl="1"/>
            <a:r>
              <a:rPr lang="zh-CN" altLang="en-US" dirty="0"/>
              <a:t>从存储器中读出指令执行</a:t>
            </a:r>
            <a:endParaRPr lang="en-US" altLang="zh-CN" dirty="0"/>
          </a:p>
          <a:p>
            <a:pPr lvl="1"/>
            <a:r>
              <a:rPr lang="zh-CN" altLang="en-US" dirty="0"/>
              <a:t>读取完成之后，</a:t>
            </a:r>
            <a:r>
              <a:rPr lang="en-US" altLang="zh-CN" dirty="0"/>
              <a:t>PC</a:t>
            </a:r>
            <a:r>
              <a:rPr lang="zh-CN" altLang="en-US" dirty="0"/>
              <a:t>自增，指向下一条指令</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6</a:t>
            </a:fld>
            <a:endParaRPr lang="zh-CN" altLang="en-US">
              <a:solidFill>
                <a:srgbClr val="1F497D"/>
              </a:solidFill>
            </a:endParaRPr>
          </a:p>
        </p:txBody>
      </p:sp>
    </p:spTree>
    <p:extLst>
      <p:ext uri="{BB962C8B-B14F-4D97-AF65-F5344CB8AC3E}">
        <p14:creationId xmlns:p14="http://schemas.microsoft.com/office/powerpoint/2010/main" val="214346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高级语言</a:t>
            </a:r>
            <a:endParaRPr lang="en-US" dirty="0"/>
          </a:p>
        </p:txBody>
      </p:sp>
      <p:sp>
        <p:nvSpPr>
          <p:cNvPr id="3" name="Content Placeholder 2"/>
          <p:cNvSpPr>
            <a:spLocks noGrp="1"/>
          </p:cNvSpPr>
          <p:nvPr>
            <p:ph idx="1"/>
          </p:nvPr>
        </p:nvSpPr>
        <p:spPr/>
        <p:txBody>
          <a:bodyPr/>
          <a:lstStyle/>
          <a:p>
            <a:r>
              <a:rPr lang="zh-CN" altLang="en-US" dirty="0"/>
              <a:t>高级语言又称算法语言，它的实现思路，不是过分地“靠拢”计算机硬件的指令系统，而是着重面向解决实际问题所用的算法，瞄准的是如何使程序设计人员能够方便地写出处理问题和解题过程的程序，力争使程序设计工作的效率更高。</a:t>
            </a:r>
          </a:p>
          <a:p>
            <a:r>
              <a:rPr lang="zh-CN" altLang="en-US" dirty="0"/>
              <a:t>用高级语言语言设计出来的程序，需要经过编译程序先翻译成机器语言程序，才能在计算机的硬件系统上予以执行，个别的选用解释执行方案。</a:t>
            </a:r>
          </a:p>
          <a:p>
            <a:r>
              <a:rPr lang="zh-CN" altLang="en-US" dirty="0"/>
              <a:t>高级语言的程序通用性强，在不同型号的计算机之间更容易移植。对高级语言进行编译、汇编后得到机器语言在计算机上运行。</a:t>
            </a:r>
          </a:p>
          <a:p>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7</a:t>
            </a:fld>
            <a:endParaRPr lang="zh-CN" altLang="en-US">
              <a:solidFill>
                <a:srgbClr val="1F497D"/>
              </a:solidFill>
            </a:endParaRPr>
          </a:p>
        </p:txBody>
      </p:sp>
    </p:spTree>
    <p:extLst>
      <p:ext uri="{BB962C8B-B14F-4D97-AF65-F5344CB8AC3E}">
        <p14:creationId xmlns:p14="http://schemas.microsoft.com/office/powerpoint/2010/main" val="367070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汇编语言以及机器语言</a:t>
            </a:r>
            <a:endParaRPr lang="en-US" dirty="0"/>
          </a:p>
        </p:txBody>
      </p:sp>
      <p:sp>
        <p:nvSpPr>
          <p:cNvPr id="3" name="Content Placeholder 2"/>
          <p:cNvSpPr>
            <a:spLocks noGrp="1"/>
          </p:cNvSpPr>
          <p:nvPr>
            <p:ph idx="1"/>
          </p:nvPr>
        </p:nvSpPr>
        <p:spPr/>
        <p:txBody>
          <a:bodyPr/>
          <a:lstStyle/>
          <a:p>
            <a:r>
              <a:rPr lang="zh-CN" altLang="en-US" sz="2000"/>
              <a:t>汇编</a:t>
            </a:r>
            <a:r>
              <a:rPr lang="zh-CN" altLang="en-US" sz="2000" dirty="0"/>
              <a:t>语言是对计算机机器语言进行符号化处理的结果</a:t>
            </a:r>
            <a:r>
              <a:rPr lang="en-US" altLang="zh-CN" sz="2000" dirty="0"/>
              <a:t>,</a:t>
            </a:r>
            <a:r>
              <a:rPr lang="zh-CN" altLang="en-US" sz="2000" dirty="0"/>
              <a:t>再增加一些为方便程序设计而实现的扩展功能。</a:t>
            </a:r>
          </a:p>
          <a:p>
            <a:r>
              <a:rPr lang="zh-CN" altLang="en-US" sz="2000" dirty="0"/>
              <a:t>在汇编语言中，可以用英文单词或其缩写替代二进制的指令代码，更容易记忆和理解；还可以选用英文单词来表示程序中的数据</a:t>
            </a:r>
            <a:r>
              <a:rPr lang="en-US" altLang="zh-CN" sz="2000" dirty="0"/>
              <a:t>(</a:t>
            </a:r>
            <a:r>
              <a:rPr lang="zh-CN" altLang="en-US" sz="2000" dirty="0"/>
              <a:t>常量、变量和语句标号</a:t>
            </a:r>
            <a:r>
              <a:rPr lang="en-US" altLang="zh-CN" sz="2000" dirty="0"/>
              <a:t>)</a:t>
            </a:r>
            <a:r>
              <a:rPr lang="zh-CN" altLang="en-US" sz="2000" dirty="0"/>
              <a:t>，使程序员不必亲自为这些数据分配存储单元，而是留给汇编程序去处理</a:t>
            </a:r>
            <a:r>
              <a:rPr lang="en-US" altLang="zh-CN" sz="2000" dirty="0"/>
              <a:t>, </a:t>
            </a:r>
            <a:r>
              <a:rPr lang="zh-CN" altLang="en-US" sz="2000" dirty="0"/>
              <a:t>达到基本可用标准。</a:t>
            </a:r>
          </a:p>
          <a:p>
            <a:r>
              <a:rPr lang="zh-CN" altLang="en-US" sz="2000" dirty="0"/>
              <a:t>若在此基础上，能够在支持程序的不同结构特性（如循环和重复执行结构，子程序所用哑变元替换为真实参数）等方面提供必要的支持，使该汇编语言的实用程度更高。</a:t>
            </a:r>
          </a:p>
          <a:p>
            <a:r>
              <a:rPr lang="zh-CN" altLang="en-US" sz="2000" dirty="0"/>
              <a:t>汇编程序要经过汇编器翻译成机器语言后方可运行</a:t>
            </a:r>
          </a:p>
          <a:p>
            <a:r>
              <a:rPr lang="zh-CN" altLang="en-US" sz="2000" dirty="0"/>
              <a:t>机器语言是计算机硬件能直接识别和运行的指令的集合</a:t>
            </a:r>
            <a:r>
              <a:rPr lang="en-US" altLang="zh-CN" sz="2000" dirty="0"/>
              <a:t>,</a:t>
            </a:r>
            <a:r>
              <a:rPr lang="zh-CN" altLang="en-US" sz="2000" dirty="0"/>
              <a:t>是二进制码组成的指令，用机器语言设计程序基本不可行。</a:t>
            </a:r>
          </a:p>
          <a:p>
            <a:r>
              <a:rPr lang="zh-CN" altLang="en-US" sz="2000" dirty="0"/>
              <a:t>程序的最小单元是指令，同时，指令也是计算机硬件执行程序的最小单位。</a:t>
            </a:r>
          </a:p>
          <a:p>
            <a:endParaRPr lang="en-US" sz="20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8</a:t>
            </a:fld>
            <a:endParaRPr lang="zh-CN" altLang="en-US">
              <a:solidFill>
                <a:srgbClr val="1F497D"/>
              </a:solidFill>
            </a:endParaRPr>
          </a:p>
        </p:txBody>
      </p:sp>
    </p:spTree>
    <p:extLst>
      <p:ext uri="{BB962C8B-B14F-4D97-AF65-F5344CB8AC3E}">
        <p14:creationId xmlns:p14="http://schemas.microsoft.com/office/powerpoint/2010/main" val="1903594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ChangeArrowheads="1"/>
          </p:cNvSpPr>
          <p:nvPr/>
        </p:nvSpPr>
        <p:spPr bwMode="auto">
          <a:xfrm>
            <a:off x="685800" y="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lstStyle>
            <a:lvl1pPr algn="l">
              <a:defRPr kumimoji="1" sz="2400">
                <a:solidFill>
                  <a:schemeClr val="tx1"/>
                </a:solidFill>
                <a:latin typeface="Times New Roman" charset="0"/>
                <a:ea typeface="宋体" charset="-122"/>
              </a:defRPr>
            </a:lvl1pPr>
            <a:lvl2pPr algn="l">
              <a:defRPr kumimoji="1" sz="2400">
                <a:solidFill>
                  <a:schemeClr val="tx1"/>
                </a:solidFill>
                <a:latin typeface="Times New Roman" charset="0"/>
                <a:ea typeface="宋体" charset="-122"/>
              </a:defRPr>
            </a:lvl2pPr>
            <a:lvl3pPr algn="l">
              <a:defRPr kumimoji="1" sz="2400">
                <a:solidFill>
                  <a:schemeClr val="tx1"/>
                </a:solidFill>
                <a:latin typeface="Times New Roman" charset="0"/>
                <a:ea typeface="宋体" charset="-122"/>
              </a:defRPr>
            </a:lvl3pPr>
            <a:lvl4pPr algn="l">
              <a:defRPr kumimoji="1" sz="2400">
                <a:solidFill>
                  <a:schemeClr val="tx1"/>
                </a:solidFill>
                <a:latin typeface="Times New Roman" charset="0"/>
                <a:ea typeface="宋体" charset="-122"/>
              </a:defRPr>
            </a:lvl4pPr>
            <a:lvl5pPr algn="l">
              <a:defRPr kumimoji="1" sz="2400">
                <a:solidFill>
                  <a:schemeClr val="tx1"/>
                </a:solidFill>
                <a:latin typeface="Times New Roman" charset="0"/>
                <a:ea typeface="宋体" charset="-122"/>
              </a:defRPr>
            </a:lvl5pPr>
            <a:lvl6pPr marL="457200" fontAlgn="base">
              <a:spcBef>
                <a:spcPct val="0"/>
              </a:spcBef>
              <a:spcAft>
                <a:spcPct val="0"/>
              </a:spcAft>
              <a:defRPr kumimoji="1" sz="2400">
                <a:solidFill>
                  <a:schemeClr val="tx1"/>
                </a:solidFill>
                <a:latin typeface="Times New Roman" charset="0"/>
                <a:ea typeface="宋体" charset="-122"/>
              </a:defRPr>
            </a:lvl6pPr>
            <a:lvl7pPr marL="914400" fontAlgn="base">
              <a:spcBef>
                <a:spcPct val="0"/>
              </a:spcBef>
              <a:spcAft>
                <a:spcPct val="0"/>
              </a:spcAft>
              <a:defRPr kumimoji="1" sz="2400">
                <a:solidFill>
                  <a:schemeClr val="tx1"/>
                </a:solidFill>
                <a:latin typeface="Times New Roman" charset="0"/>
                <a:ea typeface="宋体" charset="-122"/>
              </a:defRPr>
            </a:lvl7pPr>
            <a:lvl8pPr marL="1371600" fontAlgn="base">
              <a:spcBef>
                <a:spcPct val="0"/>
              </a:spcBef>
              <a:spcAft>
                <a:spcPct val="0"/>
              </a:spcAft>
              <a:defRPr kumimoji="1" sz="2400">
                <a:solidFill>
                  <a:schemeClr val="tx1"/>
                </a:solidFill>
                <a:latin typeface="Times New Roman" charset="0"/>
                <a:ea typeface="宋体" charset="-122"/>
              </a:defRPr>
            </a:lvl8pPr>
            <a:lvl9pPr marL="1828800" fontAlgn="base">
              <a:spcBef>
                <a:spcPct val="0"/>
              </a:spcBef>
              <a:spcAft>
                <a:spcPct val="0"/>
              </a:spcAft>
              <a:defRPr kumimoji="1" sz="2400">
                <a:solidFill>
                  <a:schemeClr val="tx1"/>
                </a:solidFill>
                <a:latin typeface="Times New Roman" charset="0"/>
                <a:ea typeface="宋体" charset="-122"/>
              </a:defRPr>
            </a:lvl9pPr>
          </a:lstStyle>
          <a:p>
            <a:pPr algn="ctr"/>
            <a:r>
              <a:rPr lang="en-US" altLang="zh-CN" sz="4400">
                <a:solidFill>
                  <a:schemeClr val="tx2"/>
                </a:solidFill>
              </a:rPr>
              <a:t>Levels of Representation</a:t>
            </a:r>
          </a:p>
        </p:txBody>
      </p:sp>
      <p:sp>
        <p:nvSpPr>
          <p:cNvPr id="23555" name="Line 3"/>
          <p:cNvSpPr>
            <a:spLocks noChangeShapeType="1"/>
          </p:cNvSpPr>
          <p:nvPr/>
        </p:nvSpPr>
        <p:spPr bwMode="auto">
          <a:xfrm>
            <a:off x="304800" y="1143000"/>
            <a:ext cx="8382000" cy="0"/>
          </a:xfrm>
          <a:prstGeom prst="line">
            <a:avLst/>
          </a:prstGeom>
          <a:noFill/>
          <a:ln w="38100">
            <a:solidFill>
              <a:srgbClr val="3366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556" name="Oval 4" descr="5%"/>
          <p:cNvSpPr>
            <a:spLocks noChangeArrowheads="1"/>
          </p:cNvSpPr>
          <p:nvPr/>
        </p:nvSpPr>
        <p:spPr bwMode="auto">
          <a:xfrm rot="-5400000">
            <a:off x="495300" y="1866900"/>
            <a:ext cx="3429000" cy="3657600"/>
          </a:xfrm>
          <a:prstGeom prst="ellipse">
            <a:avLst/>
          </a:prstGeom>
          <a:pattFill prst="pct5">
            <a:fgClr>
              <a:schemeClr val="hlink"/>
            </a:fgClr>
            <a:bgClr>
              <a:srgbClr val="FFFFFF"/>
            </a:bgClr>
          </a:pattFill>
          <a:ln w="28575">
            <a:solidFill>
              <a:srgbClr val="FF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557" name="Rectangle 5"/>
          <p:cNvSpPr>
            <a:spLocks noChangeArrowheads="1"/>
          </p:cNvSpPr>
          <p:nvPr/>
        </p:nvSpPr>
        <p:spPr bwMode="auto">
          <a:xfrm>
            <a:off x="596900" y="1390650"/>
            <a:ext cx="7429500" cy="266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558" name="Rectangle 6"/>
          <p:cNvSpPr>
            <a:spLocks noChangeArrowheads="1"/>
          </p:cNvSpPr>
          <p:nvPr/>
        </p:nvSpPr>
        <p:spPr bwMode="auto">
          <a:xfrm>
            <a:off x="857250" y="1524000"/>
            <a:ext cx="2590800" cy="546100"/>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63500" tIns="25400" rIns="63500" bIns="25400">
            <a:spAutoFit/>
          </a:bodyPr>
          <a:lstStyle>
            <a:lvl1pPr marL="342900" indent="-342900" algn="l">
              <a:defRPr kumimoji="1" sz="2400">
                <a:solidFill>
                  <a:schemeClr val="tx1"/>
                </a:solidFill>
                <a:latin typeface="Times New Roman" charset="0"/>
                <a:ea typeface="宋体" charset="-122"/>
              </a:defRPr>
            </a:lvl1pPr>
            <a:lvl2pPr marL="800100" indent="-342900" algn="l">
              <a:defRPr kumimoji="1" sz="2400">
                <a:solidFill>
                  <a:schemeClr val="tx1"/>
                </a:solidFill>
                <a:latin typeface="Times New Roman" charset="0"/>
                <a:ea typeface="宋体" charset="-122"/>
              </a:defRPr>
            </a:lvl2pPr>
            <a:lvl3pPr marL="1257300" indent="-342900" algn="l">
              <a:defRPr kumimoji="1" sz="2400">
                <a:solidFill>
                  <a:schemeClr val="tx1"/>
                </a:solidFill>
                <a:latin typeface="Times New Roman" charset="0"/>
                <a:ea typeface="宋体" charset="-122"/>
              </a:defRPr>
            </a:lvl3pPr>
            <a:lvl4pPr marL="1714500" indent="-342900" algn="l">
              <a:defRPr kumimoji="1" sz="2400">
                <a:solidFill>
                  <a:schemeClr val="tx1"/>
                </a:solidFill>
                <a:latin typeface="Times New Roman" charset="0"/>
                <a:ea typeface="宋体" charset="-122"/>
              </a:defRPr>
            </a:lvl4pPr>
            <a:lvl5pPr marL="2171700" indent="-342900" algn="l">
              <a:defRPr kumimoji="1" sz="2400">
                <a:solidFill>
                  <a:schemeClr val="tx1"/>
                </a:solidFill>
                <a:latin typeface="Times New Roman" charset="0"/>
                <a:ea typeface="宋体" charset="-122"/>
              </a:defRPr>
            </a:lvl5pPr>
            <a:lvl6pPr marL="2628900" indent="-342900" fontAlgn="base">
              <a:spcBef>
                <a:spcPct val="0"/>
              </a:spcBef>
              <a:spcAft>
                <a:spcPct val="0"/>
              </a:spcAft>
              <a:defRPr kumimoji="1" sz="2400">
                <a:solidFill>
                  <a:schemeClr val="tx1"/>
                </a:solidFill>
                <a:latin typeface="Times New Roman" charset="0"/>
                <a:ea typeface="宋体" charset="-122"/>
              </a:defRPr>
            </a:lvl6pPr>
            <a:lvl7pPr marL="3086100" indent="-342900" fontAlgn="base">
              <a:spcBef>
                <a:spcPct val="0"/>
              </a:spcBef>
              <a:spcAft>
                <a:spcPct val="0"/>
              </a:spcAft>
              <a:defRPr kumimoji="1" sz="2400">
                <a:solidFill>
                  <a:schemeClr val="tx1"/>
                </a:solidFill>
                <a:latin typeface="Times New Roman" charset="0"/>
                <a:ea typeface="宋体" charset="-122"/>
              </a:defRPr>
            </a:lvl7pPr>
            <a:lvl8pPr marL="3543300" indent="-342900" fontAlgn="base">
              <a:spcBef>
                <a:spcPct val="0"/>
              </a:spcBef>
              <a:spcAft>
                <a:spcPct val="0"/>
              </a:spcAft>
              <a:defRPr kumimoji="1" sz="2400">
                <a:solidFill>
                  <a:schemeClr val="tx1"/>
                </a:solidFill>
                <a:latin typeface="Times New Roman" charset="0"/>
                <a:ea typeface="宋体" charset="-122"/>
              </a:defRPr>
            </a:lvl8pPr>
            <a:lvl9pPr marL="4000500" indent="-342900" fontAlgn="base">
              <a:spcBef>
                <a:spcPct val="0"/>
              </a:spcBef>
              <a:spcAft>
                <a:spcPct val="0"/>
              </a:spcAft>
              <a:defRPr kumimoji="1" sz="2400">
                <a:solidFill>
                  <a:schemeClr val="tx1"/>
                </a:solidFill>
                <a:latin typeface="Times New Roman" charset="0"/>
                <a:ea typeface="宋体" charset="-122"/>
              </a:defRPr>
            </a:lvl9pPr>
          </a:lstStyle>
          <a:p>
            <a:pPr eaLnBrk="0" hangingPunct="0">
              <a:lnSpc>
                <a:spcPct val="85000"/>
              </a:lnSpc>
              <a:spcBef>
                <a:spcPct val="41000"/>
              </a:spcBef>
            </a:pPr>
            <a:r>
              <a:rPr lang="en-US" altLang="zh-CN" sz="1800" b="1">
                <a:latin typeface="Helvetica" charset="0"/>
              </a:rPr>
              <a:t>High Level Language Program (e.g., C)</a:t>
            </a:r>
          </a:p>
        </p:txBody>
      </p:sp>
      <p:sp>
        <p:nvSpPr>
          <p:cNvPr id="23559" name="Rectangle 7"/>
          <p:cNvSpPr>
            <a:spLocks noChangeArrowheads="1"/>
          </p:cNvSpPr>
          <p:nvPr/>
        </p:nvSpPr>
        <p:spPr bwMode="auto">
          <a:xfrm>
            <a:off x="857250" y="2895600"/>
            <a:ext cx="2800350" cy="546100"/>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63500" tIns="25400" rIns="63500" bIns="25400">
            <a:spAutoFit/>
          </a:bodyPr>
          <a:lstStyle>
            <a:lvl1pPr marL="342900" indent="-342900" algn="l">
              <a:defRPr kumimoji="1" sz="2400">
                <a:solidFill>
                  <a:schemeClr val="tx1"/>
                </a:solidFill>
                <a:latin typeface="Times New Roman" charset="0"/>
                <a:ea typeface="宋体" charset="-122"/>
              </a:defRPr>
            </a:lvl1pPr>
            <a:lvl2pPr marL="800100" indent="-342900" algn="l">
              <a:defRPr kumimoji="1" sz="2400">
                <a:solidFill>
                  <a:schemeClr val="tx1"/>
                </a:solidFill>
                <a:latin typeface="Times New Roman" charset="0"/>
                <a:ea typeface="宋体" charset="-122"/>
              </a:defRPr>
            </a:lvl2pPr>
            <a:lvl3pPr marL="1257300" indent="-342900" algn="l">
              <a:defRPr kumimoji="1" sz="2400">
                <a:solidFill>
                  <a:schemeClr val="tx1"/>
                </a:solidFill>
                <a:latin typeface="Times New Roman" charset="0"/>
                <a:ea typeface="宋体" charset="-122"/>
              </a:defRPr>
            </a:lvl3pPr>
            <a:lvl4pPr marL="1714500" indent="-342900" algn="l">
              <a:defRPr kumimoji="1" sz="2400">
                <a:solidFill>
                  <a:schemeClr val="tx1"/>
                </a:solidFill>
                <a:latin typeface="Times New Roman" charset="0"/>
                <a:ea typeface="宋体" charset="-122"/>
              </a:defRPr>
            </a:lvl4pPr>
            <a:lvl5pPr marL="2171700" indent="-342900" algn="l">
              <a:defRPr kumimoji="1" sz="2400">
                <a:solidFill>
                  <a:schemeClr val="tx1"/>
                </a:solidFill>
                <a:latin typeface="Times New Roman" charset="0"/>
                <a:ea typeface="宋体" charset="-122"/>
              </a:defRPr>
            </a:lvl5pPr>
            <a:lvl6pPr marL="2628900" indent="-342900" fontAlgn="base">
              <a:spcBef>
                <a:spcPct val="0"/>
              </a:spcBef>
              <a:spcAft>
                <a:spcPct val="0"/>
              </a:spcAft>
              <a:defRPr kumimoji="1" sz="2400">
                <a:solidFill>
                  <a:schemeClr val="tx1"/>
                </a:solidFill>
                <a:latin typeface="Times New Roman" charset="0"/>
                <a:ea typeface="宋体" charset="-122"/>
              </a:defRPr>
            </a:lvl6pPr>
            <a:lvl7pPr marL="3086100" indent="-342900" fontAlgn="base">
              <a:spcBef>
                <a:spcPct val="0"/>
              </a:spcBef>
              <a:spcAft>
                <a:spcPct val="0"/>
              </a:spcAft>
              <a:defRPr kumimoji="1" sz="2400">
                <a:solidFill>
                  <a:schemeClr val="tx1"/>
                </a:solidFill>
                <a:latin typeface="Times New Roman" charset="0"/>
                <a:ea typeface="宋体" charset="-122"/>
              </a:defRPr>
            </a:lvl7pPr>
            <a:lvl8pPr marL="3543300" indent="-342900" fontAlgn="base">
              <a:spcBef>
                <a:spcPct val="0"/>
              </a:spcBef>
              <a:spcAft>
                <a:spcPct val="0"/>
              </a:spcAft>
              <a:defRPr kumimoji="1" sz="2400">
                <a:solidFill>
                  <a:schemeClr val="tx1"/>
                </a:solidFill>
                <a:latin typeface="Times New Roman" charset="0"/>
                <a:ea typeface="宋体" charset="-122"/>
              </a:defRPr>
            </a:lvl8pPr>
            <a:lvl9pPr marL="4000500" indent="-342900" fontAlgn="base">
              <a:spcBef>
                <a:spcPct val="0"/>
              </a:spcBef>
              <a:spcAft>
                <a:spcPct val="0"/>
              </a:spcAft>
              <a:defRPr kumimoji="1" sz="2400">
                <a:solidFill>
                  <a:schemeClr val="tx1"/>
                </a:solidFill>
                <a:latin typeface="Times New Roman" charset="0"/>
                <a:ea typeface="宋体" charset="-122"/>
              </a:defRPr>
            </a:lvl9pPr>
          </a:lstStyle>
          <a:p>
            <a:pPr eaLnBrk="0" hangingPunct="0">
              <a:lnSpc>
                <a:spcPct val="85000"/>
              </a:lnSpc>
              <a:spcBef>
                <a:spcPct val="41000"/>
              </a:spcBef>
            </a:pPr>
            <a:r>
              <a:rPr lang="en-US" altLang="zh-CN" sz="1800" b="1">
                <a:solidFill>
                  <a:schemeClr val="accent2"/>
                </a:solidFill>
                <a:latin typeface="Helvetica" charset="0"/>
              </a:rPr>
              <a:t>Assembly  Language Program (e.g.,MIPS)</a:t>
            </a:r>
            <a:endParaRPr lang="en-US" altLang="zh-CN" sz="1800" b="1">
              <a:latin typeface="Helvetica" charset="0"/>
            </a:endParaRPr>
          </a:p>
        </p:txBody>
      </p:sp>
      <p:sp>
        <p:nvSpPr>
          <p:cNvPr id="23560" name="Rectangle 8"/>
          <p:cNvSpPr>
            <a:spLocks noChangeArrowheads="1"/>
          </p:cNvSpPr>
          <p:nvPr/>
        </p:nvSpPr>
        <p:spPr bwMode="auto">
          <a:xfrm>
            <a:off x="908050" y="4318000"/>
            <a:ext cx="2590800" cy="546100"/>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63500" tIns="25400" rIns="63500" bIns="25400">
            <a:spAutoFit/>
          </a:bodyPr>
          <a:lstStyle>
            <a:lvl1pPr marL="342900" indent="-342900" algn="l">
              <a:defRPr kumimoji="1" sz="2400">
                <a:solidFill>
                  <a:schemeClr val="tx1"/>
                </a:solidFill>
                <a:latin typeface="Times New Roman" charset="0"/>
                <a:ea typeface="宋体" charset="-122"/>
              </a:defRPr>
            </a:lvl1pPr>
            <a:lvl2pPr marL="800100" indent="-342900" algn="l">
              <a:defRPr kumimoji="1" sz="2400">
                <a:solidFill>
                  <a:schemeClr val="tx1"/>
                </a:solidFill>
                <a:latin typeface="Times New Roman" charset="0"/>
                <a:ea typeface="宋体" charset="-122"/>
              </a:defRPr>
            </a:lvl2pPr>
            <a:lvl3pPr marL="1257300" indent="-342900" algn="l">
              <a:defRPr kumimoji="1" sz="2400">
                <a:solidFill>
                  <a:schemeClr val="tx1"/>
                </a:solidFill>
                <a:latin typeface="Times New Roman" charset="0"/>
                <a:ea typeface="宋体" charset="-122"/>
              </a:defRPr>
            </a:lvl3pPr>
            <a:lvl4pPr marL="1714500" indent="-342900" algn="l">
              <a:defRPr kumimoji="1" sz="2400">
                <a:solidFill>
                  <a:schemeClr val="tx1"/>
                </a:solidFill>
                <a:latin typeface="Times New Roman" charset="0"/>
                <a:ea typeface="宋体" charset="-122"/>
              </a:defRPr>
            </a:lvl4pPr>
            <a:lvl5pPr marL="2171700" indent="-342900" algn="l">
              <a:defRPr kumimoji="1" sz="2400">
                <a:solidFill>
                  <a:schemeClr val="tx1"/>
                </a:solidFill>
                <a:latin typeface="Times New Roman" charset="0"/>
                <a:ea typeface="宋体" charset="-122"/>
              </a:defRPr>
            </a:lvl5pPr>
            <a:lvl6pPr marL="2628900" indent="-342900" fontAlgn="base">
              <a:spcBef>
                <a:spcPct val="0"/>
              </a:spcBef>
              <a:spcAft>
                <a:spcPct val="0"/>
              </a:spcAft>
              <a:defRPr kumimoji="1" sz="2400">
                <a:solidFill>
                  <a:schemeClr val="tx1"/>
                </a:solidFill>
                <a:latin typeface="Times New Roman" charset="0"/>
                <a:ea typeface="宋体" charset="-122"/>
              </a:defRPr>
            </a:lvl6pPr>
            <a:lvl7pPr marL="3086100" indent="-342900" fontAlgn="base">
              <a:spcBef>
                <a:spcPct val="0"/>
              </a:spcBef>
              <a:spcAft>
                <a:spcPct val="0"/>
              </a:spcAft>
              <a:defRPr kumimoji="1" sz="2400">
                <a:solidFill>
                  <a:schemeClr val="tx1"/>
                </a:solidFill>
                <a:latin typeface="Times New Roman" charset="0"/>
                <a:ea typeface="宋体" charset="-122"/>
              </a:defRPr>
            </a:lvl7pPr>
            <a:lvl8pPr marL="3543300" indent="-342900" fontAlgn="base">
              <a:spcBef>
                <a:spcPct val="0"/>
              </a:spcBef>
              <a:spcAft>
                <a:spcPct val="0"/>
              </a:spcAft>
              <a:defRPr kumimoji="1" sz="2400">
                <a:solidFill>
                  <a:schemeClr val="tx1"/>
                </a:solidFill>
                <a:latin typeface="Times New Roman" charset="0"/>
                <a:ea typeface="宋体" charset="-122"/>
              </a:defRPr>
            </a:lvl8pPr>
            <a:lvl9pPr marL="4000500" indent="-342900" fontAlgn="base">
              <a:spcBef>
                <a:spcPct val="0"/>
              </a:spcBef>
              <a:spcAft>
                <a:spcPct val="0"/>
              </a:spcAft>
              <a:defRPr kumimoji="1" sz="2400">
                <a:solidFill>
                  <a:schemeClr val="tx1"/>
                </a:solidFill>
                <a:latin typeface="Times New Roman" charset="0"/>
                <a:ea typeface="宋体" charset="-122"/>
              </a:defRPr>
            </a:lvl9pPr>
          </a:lstStyle>
          <a:p>
            <a:pPr eaLnBrk="0" hangingPunct="0">
              <a:lnSpc>
                <a:spcPct val="85000"/>
              </a:lnSpc>
              <a:spcBef>
                <a:spcPct val="41000"/>
              </a:spcBef>
            </a:pPr>
            <a:r>
              <a:rPr lang="en-US" altLang="zh-CN" sz="1800" b="1">
                <a:solidFill>
                  <a:schemeClr val="accent1"/>
                </a:solidFill>
                <a:latin typeface="Helvetica" charset="0"/>
              </a:rPr>
              <a:t>Machine  Language Program (MIPS)</a:t>
            </a:r>
          </a:p>
        </p:txBody>
      </p:sp>
      <p:sp>
        <p:nvSpPr>
          <p:cNvPr id="23561" name="Rectangle 9"/>
          <p:cNvSpPr>
            <a:spLocks noChangeArrowheads="1"/>
          </p:cNvSpPr>
          <p:nvPr/>
        </p:nvSpPr>
        <p:spPr bwMode="auto">
          <a:xfrm>
            <a:off x="908050" y="5689600"/>
            <a:ext cx="2590800" cy="561975"/>
          </a:xfrm>
          <a:prstGeom prst="rect">
            <a:avLst/>
          </a:prstGeom>
          <a:noFill/>
          <a:ln w="28575">
            <a:pattFill prst="pct70">
              <a:fgClr>
                <a:schemeClr val="tx1"/>
              </a:fgClr>
              <a:bgClr>
                <a:schemeClr val="bg1"/>
              </a:bgClr>
            </a:patt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63500" tIns="25400" rIns="63500" bIns="25400">
            <a:spAutoFit/>
          </a:bodyPr>
          <a:lstStyle>
            <a:lvl1pPr marL="342900" indent="-342900" algn="l">
              <a:defRPr kumimoji="1" sz="2400">
                <a:solidFill>
                  <a:schemeClr val="tx1"/>
                </a:solidFill>
                <a:latin typeface="Times New Roman" charset="0"/>
                <a:ea typeface="宋体" charset="-122"/>
              </a:defRPr>
            </a:lvl1pPr>
            <a:lvl2pPr marL="800100" indent="-342900" algn="l">
              <a:defRPr kumimoji="1" sz="2400">
                <a:solidFill>
                  <a:schemeClr val="tx1"/>
                </a:solidFill>
                <a:latin typeface="Times New Roman" charset="0"/>
                <a:ea typeface="宋体" charset="-122"/>
              </a:defRPr>
            </a:lvl2pPr>
            <a:lvl3pPr marL="1257300" indent="-342900" algn="l">
              <a:defRPr kumimoji="1" sz="2400">
                <a:solidFill>
                  <a:schemeClr val="tx1"/>
                </a:solidFill>
                <a:latin typeface="Times New Roman" charset="0"/>
                <a:ea typeface="宋体" charset="-122"/>
              </a:defRPr>
            </a:lvl3pPr>
            <a:lvl4pPr marL="1714500" indent="-342900" algn="l">
              <a:defRPr kumimoji="1" sz="2400">
                <a:solidFill>
                  <a:schemeClr val="tx1"/>
                </a:solidFill>
                <a:latin typeface="Times New Roman" charset="0"/>
                <a:ea typeface="宋体" charset="-122"/>
              </a:defRPr>
            </a:lvl4pPr>
            <a:lvl5pPr marL="2171700" indent="-342900" algn="l">
              <a:defRPr kumimoji="1" sz="2400">
                <a:solidFill>
                  <a:schemeClr val="tx1"/>
                </a:solidFill>
                <a:latin typeface="Times New Roman" charset="0"/>
                <a:ea typeface="宋体" charset="-122"/>
              </a:defRPr>
            </a:lvl5pPr>
            <a:lvl6pPr marL="2628900" indent="-342900" fontAlgn="base">
              <a:spcBef>
                <a:spcPct val="0"/>
              </a:spcBef>
              <a:spcAft>
                <a:spcPct val="0"/>
              </a:spcAft>
              <a:defRPr kumimoji="1" sz="2400">
                <a:solidFill>
                  <a:schemeClr val="tx1"/>
                </a:solidFill>
                <a:latin typeface="Times New Roman" charset="0"/>
                <a:ea typeface="宋体" charset="-122"/>
              </a:defRPr>
            </a:lvl6pPr>
            <a:lvl7pPr marL="3086100" indent="-342900" fontAlgn="base">
              <a:spcBef>
                <a:spcPct val="0"/>
              </a:spcBef>
              <a:spcAft>
                <a:spcPct val="0"/>
              </a:spcAft>
              <a:defRPr kumimoji="1" sz="2400">
                <a:solidFill>
                  <a:schemeClr val="tx1"/>
                </a:solidFill>
                <a:latin typeface="Times New Roman" charset="0"/>
                <a:ea typeface="宋体" charset="-122"/>
              </a:defRPr>
            </a:lvl7pPr>
            <a:lvl8pPr marL="3543300" indent="-342900" fontAlgn="base">
              <a:spcBef>
                <a:spcPct val="0"/>
              </a:spcBef>
              <a:spcAft>
                <a:spcPct val="0"/>
              </a:spcAft>
              <a:defRPr kumimoji="1" sz="2400">
                <a:solidFill>
                  <a:schemeClr val="tx1"/>
                </a:solidFill>
                <a:latin typeface="Times New Roman" charset="0"/>
                <a:ea typeface="宋体" charset="-122"/>
              </a:defRPr>
            </a:lvl8pPr>
            <a:lvl9pPr marL="4000500" indent="-342900" fontAlgn="base">
              <a:spcBef>
                <a:spcPct val="0"/>
              </a:spcBef>
              <a:spcAft>
                <a:spcPct val="0"/>
              </a:spcAft>
              <a:defRPr kumimoji="1" sz="2400">
                <a:solidFill>
                  <a:schemeClr val="tx1"/>
                </a:solidFill>
                <a:latin typeface="Times New Roman" charset="0"/>
                <a:ea typeface="宋体" charset="-122"/>
              </a:defRPr>
            </a:lvl9pPr>
          </a:lstStyle>
          <a:p>
            <a:pPr eaLnBrk="0" hangingPunct="0">
              <a:lnSpc>
                <a:spcPct val="88000"/>
              </a:lnSpc>
              <a:spcBef>
                <a:spcPct val="43000"/>
              </a:spcBef>
            </a:pPr>
            <a:r>
              <a:rPr lang="en-US" altLang="zh-CN" sz="1800">
                <a:latin typeface="Helvetica" charset="0"/>
              </a:rPr>
              <a:t>Control Signal Specification</a:t>
            </a:r>
          </a:p>
        </p:txBody>
      </p:sp>
      <p:sp>
        <p:nvSpPr>
          <p:cNvPr id="23562" name="Line 10"/>
          <p:cNvSpPr>
            <a:spLocks noChangeShapeType="1"/>
          </p:cNvSpPr>
          <p:nvPr/>
        </p:nvSpPr>
        <p:spPr bwMode="auto">
          <a:xfrm>
            <a:off x="2057400" y="2070100"/>
            <a:ext cx="0" cy="8001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563" name="Line 11"/>
          <p:cNvSpPr>
            <a:spLocks noChangeShapeType="1"/>
          </p:cNvSpPr>
          <p:nvPr/>
        </p:nvSpPr>
        <p:spPr bwMode="auto">
          <a:xfrm>
            <a:off x="2082800" y="3441700"/>
            <a:ext cx="0" cy="8509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564" name="Rectangle 12"/>
          <p:cNvSpPr>
            <a:spLocks noChangeArrowheads="1"/>
          </p:cNvSpPr>
          <p:nvPr/>
        </p:nvSpPr>
        <p:spPr bwMode="auto">
          <a:xfrm>
            <a:off x="2197100" y="2317750"/>
            <a:ext cx="1308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63500" tIns="25400" rIns="63500" bIns="25400">
            <a:spAutoFit/>
          </a:bodyPr>
          <a:lstStyle/>
          <a:p>
            <a:pPr algn="l" eaLnBrk="0" hangingPunct="0">
              <a:lnSpc>
                <a:spcPct val="85000"/>
              </a:lnSpc>
            </a:pPr>
            <a:r>
              <a:rPr lang="en-US" altLang="zh-CN" sz="1800" b="1" i="1">
                <a:latin typeface="Helvetica" charset="0"/>
              </a:rPr>
              <a:t>Compiler</a:t>
            </a:r>
          </a:p>
        </p:txBody>
      </p:sp>
      <p:sp>
        <p:nvSpPr>
          <p:cNvPr id="23565" name="Rectangle 13"/>
          <p:cNvSpPr>
            <a:spLocks noChangeArrowheads="1"/>
          </p:cNvSpPr>
          <p:nvPr/>
        </p:nvSpPr>
        <p:spPr bwMode="auto">
          <a:xfrm>
            <a:off x="2222500" y="3689350"/>
            <a:ext cx="1435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63500" tIns="25400" rIns="63500" bIns="25400">
            <a:spAutoFit/>
          </a:bodyPr>
          <a:lstStyle/>
          <a:p>
            <a:pPr algn="l" eaLnBrk="0" hangingPunct="0">
              <a:lnSpc>
                <a:spcPct val="85000"/>
              </a:lnSpc>
            </a:pPr>
            <a:r>
              <a:rPr lang="en-US" altLang="zh-CN" sz="1800" b="1" i="1">
                <a:latin typeface="Helvetica" charset="0"/>
              </a:rPr>
              <a:t>Assembler</a:t>
            </a:r>
          </a:p>
        </p:txBody>
      </p:sp>
      <p:sp>
        <p:nvSpPr>
          <p:cNvPr id="23566" name="Line 14"/>
          <p:cNvSpPr>
            <a:spLocks noChangeShapeType="1"/>
          </p:cNvSpPr>
          <p:nvPr/>
        </p:nvSpPr>
        <p:spPr bwMode="auto">
          <a:xfrm>
            <a:off x="2108200" y="4838700"/>
            <a:ext cx="0" cy="8509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567" name="Rectangle 15"/>
          <p:cNvSpPr>
            <a:spLocks noChangeArrowheads="1"/>
          </p:cNvSpPr>
          <p:nvPr/>
        </p:nvSpPr>
        <p:spPr bwMode="auto">
          <a:xfrm>
            <a:off x="381000" y="5213350"/>
            <a:ext cx="2705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63500" tIns="25400" rIns="63500" bIns="25400">
            <a:spAutoFit/>
          </a:bodyPr>
          <a:lstStyle/>
          <a:p>
            <a:pPr algn="l" eaLnBrk="0" hangingPunct="0">
              <a:lnSpc>
                <a:spcPct val="85000"/>
              </a:lnSpc>
            </a:pPr>
            <a:r>
              <a:rPr lang="en-US" altLang="zh-CN" sz="1800" b="1" i="1">
                <a:latin typeface="Helvetica" charset="0"/>
              </a:rPr>
              <a:t>Machine Interpretation</a:t>
            </a:r>
          </a:p>
        </p:txBody>
      </p:sp>
      <p:sp>
        <p:nvSpPr>
          <p:cNvPr id="23568" name="Rectangle 16"/>
          <p:cNvSpPr>
            <a:spLocks noChangeArrowheads="1"/>
          </p:cNvSpPr>
          <p:nvPr/>
        </p:nvSpPr>
        <p:spPr bwMode="auto">
          <a:xfrm>
            <a:off x="5143500" y="1212850"/>
            <a:ext cx="3086100" cy="1012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63500" tIns="25400" rIns="63500" bIns="25400">
            <a:spAutoFit/>
          </a:bodyPr>
          <a:lstStyle>
            <a:lvl1pPr marL="342900" indent="-342900" algn="l">
              <a:defRPr kumimoji="1" sz="2400">
                <a:solidFill>
                  <a:schemeClr val="tx1"/>
                </a:solidFill>
                <a:latin typeface="Times New Roman" charset="0"/>
                <a:ea typeface="宋体" charset="-122"/>
              </a:defRPr>
            </a:lvl1pPr>
            <a:lvl2pPr marL="800100" indent="-342900" algn="l">
              <a:defRPr kumimoji="1" sz="2400">
                <a:solidFill>
                  <a:schemeClr val="tx1"/>
                </a:solidFill>
                <a:latin typeface="Times New Roman" charset="0"/>
                <a:ea typeface="宋体" charset="-122"/>
              </a:defRPr>
            </a:lvl2pPr>
            <a:lvl3pPr marL="1257300" indent="-342900" algn="l">
              <a:defRPr kumimoji="1" sz="2400">
                <a:solidFill>
                  <a:schemeClr val="tx1"/>
                </a:solidFill>
                <a:latin typeface="Times New Roman" charset="0"/>
                <a:ea typeface="宋体" charset="-122"/>
              </a:defRPr>
            </a:lvl3pPr>
            <a:lvl4pPr marL="1714500" indent="-342900" algn="l">
              <a:defRPr kumimoji="1" sz="2400">
                <a:solidFill>
                  <a:schemeClr val="tx1"/>
                </a:solidFill>
                <a:latin typeface="Times New Roman" charset="0"/>
                <a:ea typeface="宋体" charset="-122"/>
              </a:defRPr>
            </a:lvl4pPr>
            <a:lvl5pPr marL="2171700" indent="-342900" algn="l">
              <a:defRPr kumimoji="1" sz="2400">
                <a:solidFill>
                  <a:schemeClr val="tx1"/>
                </a:solidFill>
                <a:latin typeface="Times New Roman" charset="0"/>
                <a:ea typeface="宋体" charset="-122"/>
              </a:defRPr>
            </a:lvl5pPr>
            <a:lvl6pPr marL="2628900" indent="-342900" fontAlgn="base">
              <a:spcBef>
                <a:spcPct val="0"/>
              </a:spcBef>
              <a:spcAft>
                <a:spcPct val="0"/>
              </a:spcAft>
              <a:defRPr kumimoji="1" sz="2400">
                <a:solidFill>
                  <a:schemeClr val="tx1"/>
                </a:solidFill>
                <a:latin typeface="Times New Roman" charset="0"/>
                <a:ea typeface="宋体" charset="-122"/>
              </a:defRPr>
            </a:lvl6pPr>
            <a:lvl7pPr marL="3086100" indent="-342900" fontAlgn="base">
              <a:spcBef>
                <a:spcPct val="0"/>
              </a:spcBef>
              <a:spcAft>
                <a:spcPct val="0"/>
              </a:spcAft>
              <a:defRPr kumimoji="1" sz="2400">
                <a:solidFill>
                  <a:schemeClr val="tx1"/>
                </a:solidFill>
                <a:latin typeface="Times New Roman" charset="0"/>
                <a:ea typeface="宋体" charset="-122"/>
              </a:defRPr>
            </a:lvl7pPr>
            <a:lvl8pPr marL="3543300" indent="-342900" fontAlgn="base">
              <a:spcBef>
                <a:spcPct val="0"/>
              </a:spcBef>
              <a:spcAft>
                <a:spcPct val="0"/>
              </a:spcAft>
              <a:defRPr kumimoji="1" sz="2400">
                <a:solidFill>
                  <a:schemeClr val="tx1"/>
                </a:solidFill>
                <a:latin typeface="Times New Roman" charset="0"/>
                <a:ea typeface="宋体" charset="-122"/>
              </a:defRPr>
            </a:lvl8pPr>
            <a:lvl9pPr marL="4000500" indent="-342900" fontAlgn="base">
              <a:spcBef>
                <a:spcPct val="0"/>
              </a:spcBef>
              <a:spcAft>
                <a:spcPct val="0"/>
              </a:spcAft>
              <a:defRPr kumimoji="1" sz="2400">
                <a:solidFill>
                  <a:schemeClr val="tx1"/>
                </a:solidFill>
                <a:latin typeface="Times New Roman" charset="0"/>
                <a:ea typeface="宋体" charset="-122"/>
              </a:defRPr>
            </a:lvl9pPr>
          </a:lstStyle>
          <a:p>
            <a:pPr eaLnBrk="0" hangingPunct="0">
              <a:lnSpc>
                <a:spcPct val="88000"/>
              </a:lnSpc>
            </a:pPr>
            <a:r>
              <a:rPr lang="en-US" altLang="zh-CN"/>
              <a:t>temp = v[k];</a:t>
            </a:r>
          </a:p>
          <a:p>
            <a:pPr eaLnBrk="0" hangingPunct="0">
              <a:lnSpc>
                <a:spcPct val="88000"/>
              </a:lnSpc>
            </a:pPr>
            <a:r>
              <a:rPr lang="en-US" altLang="zh-CN"/>
              <a:t>v[k] = v[k+1];</a:t>
            </a:r>
          </a:p>
          <a:p>
            <a:pPr eaLnBrk="0" hangingPunct="0">
              <a:lnSpc>
                <a:spcPct val="88000"/>
              </a:lnSpc>
            </a:pPr>
            <a:r>
              <a:rPr lang="en-US" altLang="zh-CN"/>
              <a:t>v[k+1] = temp;</a:t>
            </a:r>
          </a:p>
        </p:txBody>
      </p:sp>
      <p:sp>
        <p:nvSpPr>
          <p:cNvPr id="23569" name="Rectangle 17"/>
          <p:cNvSpPr>
            <a:spLocks noChangeArrowheads="1"/>
          </p:cNvSpPr>
          <p:nvPr/>
        </p:nvSpPr>
        <p:spPr bwMode="auto">
          <a:xfrm>
            <a:off x="5181600" y="2514600"/>
            <a:ext cx="3086100" cy="151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63500" tIns="25400" rIns="63500" bIns="25400">
            <a:spAutoFit/>
          </a:bodyPr>
          <a:lstStyle>
            <a:lvl1pPr marL="342900" indent="-342900" algn="l">
              <a:tabLst>
                <a:tab pos="1066800" algn="l"/>
              </a:tabLst>
              <a:defRPr kumimoji="1" sz="2400">
                <a:solidFill>
                  <a:schemeClr val="tx1"/>
                </a:solidFill>
                <a:latin typeface="Times New Roman" charset="0"/>
                <a:ea typeface="宋体" charset="-122"/>
              </a:defRPr>
            </a:lvl1pPr>
            <a:lvl2pPr marL="800100" indent="-342900" algn="l">
              <a:tabLst>
                <a:tab pos="1066800" algn="l"/>
              </a:tabLst>
              <a:defRPr kumimoji="1" sz="2400">
                <a:solidFill>
                  <a:schemeClr val="tx1"/>
                </a:solidFill>
                <a:latin typeface="Times New Roman" charset="0"/>
                <a:ea typeface="宋体" charset="-122"/>
              </a:defRPr>
            </a:lvl2pPr>
            <a:lvl3pPr marL="1257300" indent="-342900" algn="l">
              <a:tabLst>
                <a:tab pos="1066800" algn="l"/>
              </a:tabLst>
              <a:defRPr kumimoji="1" sz="2400">
                <a:solidFill>
                  <a:schemeClr val="tx1"/>
                </a:solidFill>
                <a:latin typeface="Times New Roman" charset="0"/>
                <a:ea typeface="宋体" charset="-122"/>
              </a:defRPr>
            </a:lvl3pPr>
            <a:lvl4pPr marL="1714500" indent="-342900" algn="l">
              <a:tabLst>
                <a:tab pos="1066800" algn="l"/>
              </a:tabLst>
              <a:defRPr kumimoji="1" sz="2400">
                <a:solidFill>
                  <a:schemeClr val="tx1"/>
                </a:solidFill>
                <a:latin typeface="Times New Roman" charset="0"/>
                <a:ea typeface="宋体" charset="-122"/>
              </a:defRPr>
            </a:lvl4pPr>
            <a:lvl5pPr marL="2171700" indent="-342900" algn="l">
              <a:tabLst>
                <a:tab pos="1066800" algn="l"/>
              </a:tabLst>
              <a:defRPr kumimoji="1" sz="2400">
                <a:solidFill>
                  <a:schemeClr val="tx1"/>
                </a:solidFill>
                <a:latin typeface="Times New Roman" charset="0"/>
                <a:ea typeface="宋体" charset="-122"/>
              </a:defRPr>
            </a:lvl5pPr>
            <a:lvl6pPr marL="2628900" indent="-342900" fontAlgn="base">
              <a:spcBef>
                <a:spcPct val="0"/>
              </a:spcBef>
              <a:spcAft>
                <a:spcPct val="0"/>
              </a:spcAft>
              <a:tabLst>
                <a:tab pos="1066800" algn="l"/>
              </a:tabLst>
              <a:defRPr kumimoji="1" sz="2400">
                <a:solidFill>
                  <a:schemeClr val="tx1"/>
                </a:solidFill>
                <a:latin typeface="Times New Roman" charset="0"/>
                <a:ea typeface="宋体" charset="-122"/>
              </a:defRPr>
            </a:lvl6pPr>
            <a:lvl7pPr marL="3086100" indent="-342900" fontAlgn="base">
              <a:spcBef>
                <a:spcPct val="0"/>
              </a:spcBef>
              <a:spcAft>
                <a:spcPct val="0"/>
              </a:spcAft>
              <a:tabLst>
                <a:tab pos="1066800" algn="l"/>
              </a:tabLst>
              <a:defRPr kumimoji="1" sz="2400">
                <a:solidFill>
                  <a:schemeClr val="tx1"/>
                </a:solidFill>
                <a:latin typeface="Times New Roman" charset="0"/>
                <a:ea typeface="宋体" charset="-122"/>
              </a:defRPr>
            </a:lvl7pPr>
            <a:lvl8pPr marL="3543300" indent="-342900" fontAlgn="base">
              <a:spcBef>
                <a:spcPct val="0"/>
              </a:spcBef>
              <a:spcAft>
                <a:spcPct val="0"/>
              </a:spcAft>
              <a:tabLst>
                <a:tab pos="1066800" algn="l"/>
              </a:tabLst>
              <a:defRPr kumimoji="1" sz="2400">
                <a:solidFill>
                  <a:schemeClr val="tx1"/>
                </a:solidFill>
                <a:latin typeface="Times New Roman" charset="0"/>
                <a:ea typeface="宋体" charset="-122"/>
              </a:defRPr>
            </a:lvl8pPr>
            <a:lvl9pPr marL="4000500" indent="-342900" fontAlgn="base">
              <a:spcBef>
                <a:spcPct val="0"/>
              </a:spcBef>
              <a:spcAft>
                <a:spcPct val="0"/>
              </a:spcAft>
              <a:tabLst>
                <a:tab pos="1066800" algn="l"/>
              </a:tabLst>
              <a:defRPr kumimoji="1" sz="2400">
                <a:solidFill>
                  <a:schemeClr val="tx1"/>
                </a:solidFill>
                <a:latin typeface="Times New Roman" charset="0"/>
                <a:ea typeface="宋体" charset="-122"/>
              </a:defRPr>
            </a:lvl9pPr>
          </a:lstStyle>
          <a:p>
            <a:r>
              <a:rPr lang="en-US" altLang="zh-CN">
                <a:solidFill>
                  <a:schemeClr val="accent2"/>
                </a:solidFill>
              </a:rPr>
              <a:t>lw	$to,	0($2)</a:t>
            </a:r>
          </a:p>
          <a:p>
            <a:r>
              <a:rPr lang="en-US" altLang="zh-CN">
                <a:solidFill>
                  <a:schemeClr val="accent2"/>
                </a:solidFill>
              </a:rPr>
              <a:t>lw	$t1,	4($2)</a:t>
            </a:r>
          </a:p>
          <a:p>
            <a:r>
              <a:rPr lang="en-US" altLang="zh-CN">
                <a:solidFill>
                  <a:schemeClr val="accent2"/>
                </a:solidFill>
              </a:rPr>
              <a:t>sw	$t1,	0($2)</a:t>
            </a:r>
          </a:p>
          <a:p>
            <a:r>
              <a:rPr lang="en-US" altLang="zh-CN">
                <a:solidFill>
                  <a:schemeClr val="accent2"/>
                </a:solidFill>
              </a:rPr>
              <a:t>sw	$t0,	4($2)</a:t>
            </a:r>
          </a:p>
        </p:txBody>
      </p:sp>
      <p:sp>
        <p:nvSpPr>
          <p:cNvPr id="23570" name="Rectangle 18"/>
          <p:cNvSpPr>
            <a:spLocks noChangeArrowheads="1"/>
          </p:cNvSpPr>
          <p:nvPr/>
        </p:nvSpPr>
        <p:spPr bwMode="auto">
          <a:xfrm>
            <a:off x="5270500" y="4387850"/>
            <a:ext cx="2984500" cy="266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571" name="Rectangle 19"/>
          <p:cNvSpPr>
            <a:spLocks noChangeArrowheads="1"/>
          </p:cNvSpPr>
          <p:nvPr/>
        </p:nvSpPr>
        <p:spPr bwMode="auto">
          <a:xfrm>
            <a:off x="3502025" y="4191000"/>
            <a:ext cx="5641975" cy="1187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gn="l" eaLnBrk="0" hangingPunct="0"/>
            <a:r>
              <a:rPr lang="en-US" altLang="zh-CN" sz="1800" b="1">
                <a:solidFill>
                  <a:schemeClr val="accent1"/>
                </a:solidFill>
                <a:latin typeface="Courier New" charset="0"/>
              </a:rPr>
              <a:t>0000 1001 1100 0110 1010 1111 0101 1000</a:t>
            </a:r>
          </a:p>
          <a:p>
            <a:pPr algn="l" eaLnBrk="0" hangingPunct="0"/>
            <a:r>
              <a:rPr lang="en-US" altLang="zh-CN" sz="1800" b="1">
                <a:solidFill>
                  <a:schemeClr val="accent1"/>
                </a:solidFill>
                <a:latin typeface="Courier New" charset="0"/>
              </a:rPr>
              <a:t>1010 1111 0101 1000 0000 1001 1100 0110 </a:t>
            </a:r>
          </a:p>
          <a:p>
            <a:pPr algn="l" eaLnBrk="0" hangingPunct="0"/>
            <a:r>
              <a:rPr lang="en-US" altLang="zh-CN" sz="1800" b="1">
                <a:solidFill>
                  <a:schemeClr val="accent1"/>
                </a:solidFill>
                <a:latin typeface="Courier New" charset="0"/>
              </a:rPr>
              <a:t>1100 0110 1010 1111 0101 1000 0000 1001 </a:t>
            </a:r>
          </a:p>
          <a:p>
            <a:pPr algn="l" eaLnBrk="0" hangingPunct="0"/>
            <a:r>
              <a:rPr lang="en-US" altLang="zh-CN" sz="1800" b="1">
                <a:solidFill>
                  <a:schemeClr val="accent1"/>
                </a:solidFill>
                <a:latin typeface="Courier New" charset="0"/>
              </a:rPr>
              <a:t>0101 1000 0000 1001 1100 0110 1010 1111</a:t>
            </a:r>
            <a:r>
              <a:rPr lang="en-US" altLang="zh-CN" sz="1800">
                <a:solidFill>
                  <a:schemeClr val="accent1"/>
                </a:solidFill>
                <a:latin typeface="Courier" charset="0"/>
              </a:rPr>
              <a:t> </a:t>
            </a:r>
          </a:p>
        </p:txBody>
      </p:sp>
      <p:sp>
        <p:nvSpPr>
          <p:cNvPr id="23572" name="Rectangle 20"/>
          <p:cNvSpPr>
            <a:spLocks noChangeArrowheads="1"/>
          </p:cNvSpPr>
          <p:nvPr/>
        </p:nvSpPr>
        <p:spPr bwMode="auto">
          <a:xfrm>
            <a:off x="2043113" y="6280150"/>
            <a:ext cx="261937" cy="577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gn="l" eaLnBrk="0" hangingPunct="0"/>
            <a:r>
              <a:rPr lang="en-US" altLang="zh-CN" sz="1600">
                <a:solidFill>
                  <a:schemeClr val="accent1"/>
                </a:solidFill>
                <a:latin typeface="Helvetica" charset="0"/>
              </a:rPr>
              <a:t>°</a:t>
            </a:r>
          </a:p>
          <a:p>
            <a:pPr algn="l" eaLnBrk="0" hangingPunct="0"/>
            <a:r>
              <a:rPr lang="en-US" altLang="zh-CN" sz="1600">
                <a:solidFill>
                  <a:schemeClr val="accent1"/>
                </a:solidFill>
                <a:latin typeface="Helvetica" charset="0"/>
              </a:rPr>
              <a:t>°</a:t>
            </a:r>
          </a:p>
        </p:txBody>
      </p:sp>
      <p:sp>
        <p:nvSpPr>
          <p:cNvPr id="23573" name="Rectangle 21"/>
          <p:cNvSpPr>
            <a:spLocks noChangeArrowheads="1"/>
          </p:cNvSpPr>
          <p:nvPr/>
        </p:nvSpPr>
        <p:spPr bwMode="auto">
          <a:xfrm>
            <a:off x="844550" y="4838700"/>
            <a:ext cx="2730500" cy="139700"/>
          </a:xfrm>
          <a:prstGeom prst="rect">
            <a:avLst/>
          </a:prstGeom>
          <a:solidFill>
            <a:srgbClr val="FF8DA0"/>
          </a:solidFill>
          <a:ln w="127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574" name="Text Box 22"/>
          <p:cNvSpPr txBox="1">
            <a:spLocks noChangeArrowheads="1"/>
          </p:cNvSpPr>
          <p:nvPr/>
        </p:nvSpPr>
        <p:spPr bwMode="auto">
          <a:xfrm>
            <a:off x="304800" y="2268538"/>
            <a:ext cx="17240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l" eaLnBrk="0" hangingPunct="0"/>
            <a:r>
              <a:rPr lang="zh-CN" altLang="en-US" b="1">
                <a:solidFill>
                  <a:srgbClr val="FF0000"/>
                </a:solidFill>
                <a:latin typeface="Helvetica" charset="0"/>
              </a:rPr>
              <a:t>计算机组成</a:t>
            </a:r>
          </a:p>
        </p:txBody>
      </p:sp>
    </p:spTree>
    <p:extLst>
      <p:ext uri="{BB962C8B-B14F-4D97-AF65-F5344CB8AC3E}">
        <p14:creationId xmlns:p14="http://schemas.microsoft.com/office/powerpoint/2010/main" val="490853626"/>
      </p:ext>
    </p:extLst>
  </p:cSld>
  <p:clrMapOvr>
    <a:masterClrMapping/>
  </p:clrMapOvr>
</p:sld>
</file>

<file path=ppt/theme/theme1.xml><?xml version="1.0" encoding="utf-8"?>
<a:theme xmlns:a="http://schemas.openxmlformats.org/drawingml/2006/main" name="主题1">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Arial"/>
        <a:ea typeface="黑体"/>
        <a:cs typeface=""/>
      </a:majorFont>
      <a:minorFont>
        <a:latin typeface="Gill Sans MT"/>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主题1 1">
        <a:dk1>
          <a:srgbClr val="000000"/>
        </a:dk1>
        <a:lt1>
          <a:srgbClr val="FFFFFF"/>
        </a:lt1>
        <a:dk2>
          <a:srgbClr val="464653"/>
        </a:dk2>
        <a:lt2>
          <a:srgbClr val="DDE9EC"/>
        </a:lt2>
        <a:accent1>
          <a:srgbClr val="727CA3"/>
        </a:accent1>
        <a:accent2>
          <a:srgbClr val="9FB8CD"/>
        </a:accent2>
        <a:accent3>
          <a:srgbClr val="FFFFFF"/>
        </a:accent3>
        <a:accent4>
          <a:srgbClr val="000000"/>
        </a:accent4>
        <a:accent5>
          <a:srgbClr val="BCBFCE"/>
        </a:accent5>
        <a:accent6>
          <a:srgbClr val="90A6BA"/>
        </a:accent6>
        <a:hlink>
          <a:srgbClr val="B292CA"/>
        </a:hlink>
        <a:folHlink>
          <a:srgbClr val="6B56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7940</TotalTime>
  <Words>3218</Words>
  <Application>Microsoft Macintosh PowerPoint</Application>
  <PresentationFormat>On-screen Show (4:3)</PresentationFormat>
  <Paragraphs>502</Paragraphs>
  <Slides>39</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39</vt:i4>
      </vt:variant>
    </vt:vector>
  </HeadingPairs>
  <TitlesOfParts>
    <vt:vector size="51" baseType="lpstr">
      <vt:lpstr>微软雅黑</vt:lpstr>
      <vt:lpstr>SimSun</vt:lpstr>
      <vt:lpstr>Arial</vt:lpstr>
      <vt:lpstr>Calibri</vt:lpstr>
      <vt:lpstr>Courier</vt:lpstr>
      <vt:lpstr>Courier New</vt:lpstr>
      <vt:lpstr>Gill Sans MT</vt:lpstr>
      <vt:lpstr>Helvetica</vt:lpstr>
      <vt:lpstr>Times New Roman</vt:lpstr>
      <vt:lpstr>Wingdings</vt:lpstr>
      <vt:lpstr>Wingdings 3</vt:lpstr>
      <vt:lpstr>主题1</vt:lpstr>
      <vt:lpstr>计算机的指令系统</vt:lpstr>
      <vt:lpstr>内容概要</vt:lpstr>
      <vt:lpstr>图灵和图灵机</vt:lpstr>
      <vt:lpstr>计算机程序</vt:lpstr>
      <vt:lpstr>程序举例</vt:lpstr>
      <vt:lpstr>Von Newmann结构计算机</vt:lpstr>
      <vt:lpstr>高级语言</vt:lpstr>
      <vt:lpstr>汇编语言以及机器语言</vt:lpstr>
      <vt:lpstr>PowerPoint Presentation</vt:lpstr>
      <vt:lpstr>  Von Neumann结构计算机</vt:lpstr>
      <vt:lpstr>指令和指令系统</vt:lpstr>
      <vt:lpstr>指令系统地位</vt:lpstr>
      <vt:lpstr>指令的功能分类</vt:lpstr>
      <vt:lpstr>指令格式</vt:lpstr>
      <vt:lpstr>寻址方式</vt:lpstr>
      <vt:lpstr>寻址方式</vt:lpstr>
      <vt:lpstr>评价计算机性能的指标</vt:lpstr>
      <vt:lpstr>MIPS指令系统</vt:lpstr>
      <vt:lpstr>MIPS处理器</vt:lpstr>
      <vt:lpstr>MIPS指令格式（32位）</vt:lpstr>
      <vt:lpstr>MIPS指令系统</vt:lpstr>
      <vt:lpstr>ThinPAD MIPS指令系统</vt:lpstr>
      <vt:lpstr>ThinPAD MIPS指令系统概况</vt:lpstr>
      <vt:lpstr>MIPS32的指令格式</vt:lpstr>
      <vt:lpstr>ThinPAD MIPS指令格式（R型指令）</vt:lpstr>
      <vt:lpstr>ThinPAD MIPS指令格式（I型指令）</vt:lpstr>
      <vt:lpstr>ThinPAD MIPS指令格式（J型指令）</vt:lpstr>
      <vt:lpstr>ThinPAD MIPS指令系统(1)</vt:lpstr>
      <vt:lpstr>ThinPAD MIPS指令系统(2)</vt:lpstr>
      <vt:lpstr>ThinPAD MIPS指令系统(3)</vt:lpstr>
      <vt:lpstr>ThinPAD的硬件组成</vt:lpstr>
      <vt:lpstr>硬件平台的内部电路构成</vt:lpstr>
      <vt:lpstr>网络控制界面</vt:lpstr>
      <vt:lpstr>监控程序的地址空间划分</vt:lpstr>
      <vt:lpstr>汇编语言程序设计</vt:lpstr>
      <vt:lpstr>程序举例</vt:lpstr>
      <vt:lpstr>小结</vt:lpstr>
      <vt:lpstr>阅读和思考</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面向云计算的网络化操作系统 课题三 启动预备会</dc:title>
  <dc:creator>Hu Chunming</dc:creator>
  <cp:lastModifiedBy>Kang Chen</cp:lastModifiedBy>
  <cp:revision>756</cp:revision>
  <dcterms:created xsi:type="dcterms:W3CDTF">2016-09-06T00:35:26Z</dcterms:created>
  <dcterms:modified xsi:type="dcterms:W3CDTF">2019-09-02T11:58:52Z</dcterms:modified>
</cp:coreProperties>
</file>

<file path=docProps/thumbnail.jpeg>
</file>